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9"/>
  </p:notesMasterIdLst>
  <p:sldIdLst>
    <p:sldId id="275" r:id="rId2"/>
    <p:sldId id="276" r:id="rId3"/>
    <p:sldId id="277" r:id="rId4"/>
    <p:sldId id="259" r:id="rId5"/>
    <p:sldId id="261" r:id="rId6"/>
    <p:sldId id="270" r:id="rId7"/>
    <p:sldId id="274" r:id="rId8"/>
  </p:sldIdLst>
  <p:sldSz cx="9144000" cy="5143500" type="screen16x9"/>
  <p:notesSz cx="6858000" cy="9144000"/>
  <p:embeddedFontLst>
    <p:embeddedFont>
      <p:font typeface="Aharoni" panose="02010803020104030203" pitchFamily="2" charset="-79"/>
      <p:bold r:id="rId10"/>
    </p:embeddedFont>
    <p:embeddedFont>
      <p:font typeface="Arabic Typesetting" panose="03020402040406030203" pitchFamily="66" charset="-78"/>
      <p:regular r:id="rId11"/>
    </p:embeddedFont>
    <p:embeddedFont>
      <p:font typeface="Calibri" panose="020F0502020204030204" pitchFamily="34" charset="0"/>
      <p:regular r:id="rId12"/>
      <p:bold r:id="rId13"/>
      <p:italic r:id="rId14"/>
      <p:boldItalic r:id="rId15"/>
    </p:embeddedFont>
    <p:embeddedFont>
      <p:font typeface="Comic Sans MS" panose="030F0702030302020204" pitchFamily="66" charset="0"/>
      <p:regular r:id="rId16"/>
      <p:bold r:id="rId17"/>
      <p:italic r:id="rId18"/>
      <p:boldItalic r:id="rId19"/>
    </p:embeddedFont>
    <p:embeddedFont>
      <p:font typeface="Corbel" panose="020B0503020204020204" pitchFamily="34" charset="0"/>
      <p:regular r:id="rId20"/>
      <p:bold r:id="rId21"/>
      <p:italic r:id="rId22"/>
      <p:boldItalic r:id="rId23"/>
    </p:embeddedFont>
    <p:embeddedFont>
      <p:font typeface="Georgia" panose="02040502050405020303" pitchFamily="18" charset="0"/>
      <p:regular r:id="rId24"/>
      <p:bold r:id="rId25"/>
      <p:italic r:id="rId26"/>
      <p:boldItalic r:id="rId27"/>
    </p:embeddedFont>
    <p:embeddedFont>
      <p:font typeface="Merriweather" panose="02010600030101010101" charset="0"/>
      <p:regular r:id="rId28"/>
      <p:bold r:id="rId29"/>
      <p:italic r:id="rId30"/>
      <p:boldItalic r:id="rId31"/>
    </p:embeddedFont>
    <p:embeddedFont>
      <p:font typeface="Open Sans" panose="02010600030101010101" charset="0"/>
      <p:regular r:id="rId32"/>
      <p:bold r:id="rId33"/>
      <p:italic r:id="rId34"/>
      <p:boldItalic r:id="rId35"/>
    </p:embeddedFont>
    <p:embeddedFont>
      <p:font typeface="PT Sans Narrow" panose="02010600030101010101" charset="0"/>
      <p:regular r:id="rId36"/>
      <p:bold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3085"/>
    <a:srgbClr val="EF6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46" autoAdjust="0"/>
  </p:normalViewPr>
  <p:slideViewPr>
    <p:cSldViewPr snapToGrid="0">
      <p:cViewPr varScale="1">
        <p:scale>
          <a:sx n="58" d="100"/>
          <a:sy n="58" d="100"/>
        </p:scale>
        <p:origin x="33" y="107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9" Type="http://schemas.openxmlformats.org/officeDocument/2006/relationships/viewProps" Target="viewProps.xml"/><Relationship Id="rId21" Type="http://schemas.openxmlformats.org/officeDocument/2006/relationships/font" Target="fonts/font12.fntdata"/><Relationship Id="rId34" Type="http://schemas.openxmlformats.org/officeDocument/2006/relationships/font" Target="fonts/font2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font" Target="fonts/font23.fntdata"/><Relationship Id="rId37" Type="http://schemas.openxmlformats.org/officeDocument/2006/relationships/font" Target="fonts/font2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36" Type="http://schemas.openxmlformats.org/officeDocument/2006/relationships/font" Target="fonts/font27.fntdata"/><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0" Type="http://schemas.openxmlformats.org/officeDocument/2006/relationships/font" Target="fonts/font21.fntdata"/><Relationship Id="rId35" Type="http://schemas.openxmlformats.org/officeDocument/2006/relationships/font" Target="fonts/font2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font" Target="fonts/font24.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**Edit it cuz its confused</a:t>
            </a:r>
            <a:endParaRPr/>
          </a:p>
          <a:p>
            <a:pPr marL="0" lvl="0" indent="0" algn="l" rtl="0">
              <a:spcBef>
                <a:spcPts val="0"/>
              </a:spcBef>
              <a:spcAft>
                <a:spcPts val="0"/>
              </a:spcAft>
              <a:buNone/>
            </a:pPr>
            <a:r>
              <a:rPr lang="en"/>
              <a:t>Clearify newspaper</a:t>
            </a:r>
            <a:endParaRPr/>
          </a:p>
          <a:p>
            <a:pPr marL="0" lvl="0" indent="0" algn="l" rtl="0">
              <a:spcBef>
                <a:spcPts val="0"/>
              </a:spcBef>
              <a:spcAft>
                <a:spcPts val="0"/>
              </a:spcAft>
              <a:buNone/>
            </a:pPr>
            <a:r>
              <a:rPr lang="en"/>
              <a:t>Using t5 newspaper to summarize**</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t>Using the Python packages T5-Transformer and NewsPaper  to Summarize Large amounts of text information quickly.</a:t>
            </a:r>
            <a:endParaRPr/>
          </a:p>
          <a:p>
            <a:pPr marL="0" lvl="0" indent="0" algn="l" rtl="0">
              <a:spcBef>
                <a:spcPts val="0"/>
              </a:spcBef>
              <a:spcAft>
                <a:spcPts val="0"/>
              </a:spcAft>
              <a:buClr>
                <a:schemeClr val="dk1"/>
              </a:buClr>
              <a:buSzPts val="1100"/>
              <a:buFont typeface="Arial"/>
              <a:buNone/>
            </a:pPr>
            <a:r>
              <a:rPr lang="en"/>
              <a:t>Slice 2: bring the email </a:t>
            </a:r>
            <a:endParaRPr/>
          </a:p>
          <a:p>
            <a:pPr marL="0" lvl="0" indent="0" algn="l" rtl="0">
              <a:spcBef>
                <a:spcPts val="0"/>
              </a:spcBef>
              <a:spcAft>
                <a:spcPts val="0"/>
              </a:spcAft>
              <a:buClr>
                <a:schemeClr val="dk1"/>
              </a:buClr>
              <a:buSzPts val="1100"/>
              <a:buFont typeface="Arial"/>
              <a:buNone/>
            </a:pPr>
            <a:r>
              <a:rPr lang="en"/>
              <a:t>Slice 3: PYTHON Huge Time saving and energy saving</a:t>
            </a:r>
            <a:endParaRPr/>
          </a:p>
          <a:p>
            <a:pPr marL="0" lvl="0" indent="0" algn="l" rtl="0">
              <a:spcBef>
                <a:spcPts val="0"/>
              </a:spcBef>
              <a:spcAft>
                <a:spcPts val="0"/>
              </a:spcAft>
              <a:buClr>
                <a:schemeClr val="dk1"/>
              </a:buClr>
              <a:buSzPts val="1100"/>
              <a:buFont typeface="Arial"/>
              <a:buNone/>
            </a:pPr>
            <a:r>
              <a:rPr lang="en"/>
              <a:t>makes it easy to find revelent information faster</a:t>
            </a:r>
            <a:endParaRPr/>
          </a:p>
          <a:p>
            <a:pPr marL="0" lvl="0" indent="0" algn="l" rtl="0">
              <a:spcBef>
                <a:spcPts val="0"/>
              </a:spcBef>
              <a:spcAft>
                <a:spcPts val="0"/>
              </a:spcAft>
              <a:buClr>
                <a:schemeClr val="dk1"/>
              </a:buClr>
              <a:buSzPts val="1100"/>
              <a:buFont typeface="Arial"/>
              <a:buNone/>
            </a:pPr>
            <a:r>
              <a:rPr lang="en"/>
              <a:t>Slice 4: Main point in slice is more about T5, for example</a:t>
            </a:r>
            <a:endParaRPr/>
          </a:p>
          <a:p>
            <a:pPr marL="0" lvl="0" indent="0" algn="l" rtl="0">
              <a:spcBef>
                <a:spcPts val="0"/>
              </a:spcBef>
              <a:spcAft>
                <a:spcPts val="0"/>
              </a:spcAft>
              <a:buClr>
                <a:schemeClr val="dk1"/>
              </a:buClr>
              <a:buSzPts val="1100"/>
              <a:buFont typeface="Arial"/>
              <a:buNone/>
            </a:pPr>
            <a:r>
              <a:rPr lang="en"/>
              <a:t>reorginize it to other place.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Easy to use put in the end.</a:t>
            </a:r>
            <a:endParaRPr/>
          </a:p>
          <a:p>
            <a:pPr marL="0" lvl="0" indent="0" algn="l" rtl="0">
              <a:spcBef>
                <a:spcPts val="0"/>
              </a:spcBef>
              <a:spcAft>
                <a:spcPts val="0"/>
              </a:spcAft>
              <a:buClr>
                <a:schemeClr val="dk1"/>
              </a:buClr>
              <a:buSzPts val="1100"/>
              <a:buFont typeface="Arial"/>
              <a:buNone/>
            </a:pPr>
            <a:r>
              <a:rPr lang="en"/>
              <a:t>Too much text</a:t>
            </a:r>
            <a:endParaRPr/>
          </a:p>
          <a:p>
            <a:pPr marL="0" lvl="0" indent="0" algn="l" rtl="0">
              <a:spcBef>
                <a:spcPts val="0"/>
              </a:spcBef>
              <a:spcAft>
                <a:spcPts val="0"/>
              </a:spcAft>
              <a:buClr>
                <a:schemeClr val="dk1"/>
              </a:buClr>
              <a:buSzPts val="1100"/>
              <a:buFont typeface="Arial"/>
              <a:buNone/>
            </a:pPr>
            <a:r>
              <a:rPr lang="en"/>
              <a:t>Not limited to text, also audio, and hard copy</a:t>
            </a:r>
            <a:endParaRPr/>
          </a:p>
          <a:p>
            <a:pPr marL="0" lvl="0" indent="0" algn="l" rtl="0">
              <a:spcBef>
                <a:spcPts val="0"/>
              </a:spcBef>
              <a:spcAft>
                <a:spcPts val="0"/>
              </a:spcAft>
              <a:buClr>
                <a:schemeClr val="dk1"/>
              </a:buClr>
              <a:buSzPts val="1100"/>
              <a:buFont typeface="Arial"/>
              <a:buNone/>
            </a:pPr>
            <a:r>
              <a:rPr lang="en"/>
              <a:t>we do not have the benefit here, reinforce the benefit, now gorege got the</a:t>
            </a:r>
            <a:endParaRPr/>
          </a:p>
          <a:p>
            <a:pPr marL="0" lvl="0" indent="0" algn="l" rtl="0">
              <a:spcBef>
                <a:spcPts val="0"/>
              </a:spcBef>
              <a:spcAft>
                <a:spcPts val="0"/>
              </a:spcAft>
              <a:buClr>
                <a:schemeClr val="dk1"/>
              </a:buClr>
              <a:buSzPts val="1100"/>
              <a:buFont typeface="Arial"/>
              <a:buNone/>
            </a:pPr>
            <a:r>
              <a:rPr lang="en"/>
              <a:t>Talk just use transformance</a:t>
            </a:r>
            <a:endParaRPr/>
          </a:p>
          <a:p>
            <a:pPr marL="0" lvl="0" indent="0" algn="l" rtl="0">
              <a:spcBef>
                <a:spcPts val="0"/>
              </a:spcBef>
              <a:spcAft>
                <a:spcPts val="0"/>
              </a:spcAft>
              <a:buClr>
                <a:schemeClr val="dk1"/>
              </a:buClr>
              <a:buSzPts val="1100"/>
              <a:buFont typeface="Arial"/>
              <a:buNone/>
            </a:pPr>
            <a:r>
              <a:rPr lang="en"/>
              <a:t>text artivcle, T5 is able to handle difference source, how much time saved, how accurate, combines well with other</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saving time </a:t>
            </a:r>
            <a:endParaRPr/>
          </a:p>
          <a:p>
            <a:pPr marL="0" lvl="0" indent="0" algn="l" rtl="0">
              <a:spcBef>
                <a:spcPts val="0"/>
              </a:spcBef>
              <a:spcAft>
                <a:spcPts val="0"/>
              </a:spcAft>
              <a:buClr>
                <a:schemeClr val="dk1"/>
              </a:buClr>
              <a:buSzPts val="1100"/>
              <a:buFont typeface="Arial"/>
              <a:buNone/>
            </a:pPr>
            <a:r>
              <a:rPr lang="en"/>
              <a:t>energy time </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b06cda7179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b06cda7179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n" sz="1200">
                <a:solidFill>
                  <a:srgbClr val="292929"/>
                </a:solidFill>
                <a:highlight>
                  <a:schemeClr val="lt1"/>
                </a:highlight>
                <a:latin typeface="Georgia"/>
                <a:ea typeface="Georgia"/>
                <a:cs typeface="Georgia"/>
                <a:sym typeface="Georgia"/>
              </a:rPr>
              <a:t>There’re about 1.9 billion websites online, and 2.7 million emails being sent per second. That’s a lot of information. But how much time we are spending on handling this. According to the latest research, on average, we spend 2.5 hours per day on searching for information needed online, and 25% of the workday on email-related tasks. Then we may ask if there’s a way to save our time and effort on this by advanced tools like Python. </a:t>
            </a:r>
            <a:endParaRPr sz="1600">
              <a:solidFill>
                <a:srgbClr val="292929"/>
              </a:solidFill>
              <a:highlight>
                <a:srgbClr val="FFFFFF"/>
              </a:highlight>
              <a:latin typeface="Georgia"/>
              <a:ea typeface="Georgia"/>
              <a:cs typeface="Georgia"/>
              <a:sym typeface="Georgia"/>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b069b36364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b069b36364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rgbClr val="292929"/>
                </a:solidFill>
                <a:highlight>
                  <a:schemeClr val="lt1"/>
                </a:highlight>
                <a:latin typeface="Georgia"/>
                <a:ea typeface="Georgia"/>
                <a:cs typeface="Georgia"/>
                <a:sym typeface="Georgia"/>
              </a:rPr>
              <a:t>We are introducing a solution to summarize information faster and easier by a Python package, called T5 Transformer. It accepts not only the articles, but also the scanned hard copies and even audio recordings from your Zoom meetings as the data source. We can scrap the texts by common tools like Newspaper3k for articles, and voice recognition for meeting recordings, to prepare the original text for T5 to analyze. Then we apply T5 Transformer to summarize the major points from the text.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7879004735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7879004735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T5 transformer contains multiple useful functions and could performs extremely well in each task. T5 transformer allows us to use the same model, loss function, and hyperparameters across our diverse set of tasks including translation, linguistic acceptability, sentence similarity (yellow), and document summarization (blue). We can see from the blue box that T5 summarize a long text into a single sentence for us to easily comprehend in just 5 second. And there are lots of extensions on summarizations for example, reading comprehension, if we run a historic script on T5 and we want to know when was franklin Roosevelt born?  Python would gather information from the text and directly tell us that he was born on 1882.</a:t>
            </a:r>
            <a:endParaRPr/>
          </a:p>
          <a:p>
            <a:pPr marL="0" lvl="0" indent="0" algn="l" rtl="0">
              <a:spcBef>
                <a:spcPts val="120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872b320e9_3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872b320e9_3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dirty="0">
              <a:solidFill>
                <a:schemeClr val="dk1"/>
              </a:solidFill>
            </a:endParaRPr>
          </a:p>
          <a:p>
            <a:pPr marL="0" lvl="0" indent="0" algn="l" rtl="0">
              <a:spcBef>
                <a:spcPts val="0"/>
              </a:spcBef>
              <a:spcAft>
                <a:spcPts val="0"/>
              </a:spcAft>
              <a:buNone/>
            </a:pPr>
            <a:r>
              <a:rPr lang="en" b="1" dirty="0">
                <a:solidFill>
                  <a:schemeClr val="dk1"/>
                </a:solidFill>
              </a:rPr>
              <a:t>There are various techniques that can do the summarization, why we choose T5 here?</a:t>
            </a:r>
            <a:endParaRPr b="1" dirty="0">
              <a:solidFill>
                <a:schemeClr val="dk1"/>
              </a:solidFill>
            </a:endParaRPr>
          </a:p>
          <a:p>
            <a:pPr marL="0" lvl="0" indent="0" algn="l" rtl="0">
              <a:spcBef>
                <a:spcPts val="0"/>
              </a:spcBef>
              <a:spcAft>
                <a:spcPts val="0"/>
              </a:spcAft>
              <a:buNone/>
            </a:pPr>
            <a:r>
              <a:rPr lang="en" b="1" dirty="0"/>
              <a:t>T5 is a deep learning model, so how deep learning model perform better than the traditional algorithm? </a:t>
            </a:r>
            <a:endParaRPr b="1" dirty="0"/>
          </a:p>
          <a:p>
            <a:pPr marL="0" lvl="0" indent="0" algn="l" rtl="0">
              <a:spcBef>
                <a:spcPts val="0"/>
              </a:spcBef>
              <a:spcAft>
                <a:spcPts val="0"/>
              </a:spcAft>
              <a:buNone/>
            </a:pPr>
            <a:r>
              <a:rPr lang="en" b="1" dirty="0"/>
              <a:t>Traditional NLP algorithm such as textrank </a:t>
            </a:r>
            <a:r>
              <a:rPr lang="en" b="1" dirty="0">
                <a:solidFill>
                  <a:schemeClr val="dk1"/>
                </a:solidFill>
              </a:rPr>
              <a:t>generate the summary by identifying significant sentences. </a:t>
            </a:r>
          </a:p>
          <a:p>
            <a:pPr marL="0" lvl="0" indent="0" algn="l" rtl="0">
              <a:spcBef>
                <a:spcPts val="0"/>
              </a:spcBef>
              <a:spcAft>
                <a:spcPts val="0"/>
              </a:spcAft>
              <a:buNone/>
            </a:pPr>
            <a:r>
              <a:rPr lang="en" b="1" dirty="0">
                <a:solidFill>
                  <a:schemeClr val="dk1"/>
                </a:solidFill>
              </a:rPr>
              <a:t>However, deep learning model was trained to “learn” the content  and  generate new sentences that convey the core information. </a:t>
            </a:r>
            <a:endParaRPr b="1" dirty="0">
              <a:solidFill>
                <a:schemeClr val="dk1"/>
              </a:solidFill>
            </a:endParaRPr>
          </a:p>
          <a:p>
            <a:pPr marL="0" lvl="0" indent="0" algn="l" rtl="0">
              <a:spcBef>
                <a:spcPts val="0"/>
              </a:spcBef>
              <a:spcAft>
                <a:spcPts val="0"/>
              </a:spcAft>
              <a:buClr>
                <a:schemeClr val="dk1"/>
              </a:buClr>
              <a:buSzPts val="1100"/>
              <a:buFont typeface="Arial"/>
              <a:buNone/>
            </a:pPr>
            <a:endParaRPr b="1" dirty="0">
              <a:solidFill>
                <a:schemeClr val="dk1"/>
              </a:solidFill>
            </a:endParaRPr>
          </a:p>
          <a:p>
            <a:pPr marL="0" lvl="0" indent="0" algn="l" rtl="0">
              <a:spcBef>
                <a:spcPts val="0"/>
              </a:spcBef>
              <a:spcAft>
                <a:spcPts val="0"/>
              </a:spcAft>
              <a:buNone/>
            </a:pPr>
            <a:r>
              <a:rPr lang="en" b="1" dirty="0">
                <a:solidFill>
                  <a:schemeClr val="dk1"/>
                </a:solidFill>
              </a:rPr>
              <a:t>Next, among all the deep learning model, why T5 stand out? </a:t>
            </a:r>
            <a:endParaRPr b="1" dirty="0">
              <a:solidFill>
                <a:schemeClr val="dk1"/>
              </a:solidFill>
            </a:endParaRPr>
          </a:p>
          <a:p>
            <a:pPr marL="0" lvl="0" indent="0" algn="l" rtl="0">
              <a:spcBef>
                <a:spcPts val="0"/>
              </a:spcBef>
              <a:spcAft>
                <a:spcPts val="0"/>
              </a:spcAft>
              <a:buNone/>
            </a:pPr>
            <a:r>
              <a:rPr lang="en" b="1" dirty="0">
                <a:solidFill>
                  <a:schemeClr val="dk1"/>
                </a:solidFill>
              </a:rPr>
              <a:t>Most of the deep learning model have either encoder or decoder blocks, T5 have both, and T5 was also was trained on larger dataset which gaurantees a better performance</a:t>
            </a:r>
            <a:r>
              <a:rPr lang="en" sz="1200" b="1" dirty="0">
                <a:solidFill>
                  <a:schemeClr val="dk1"/>
                </a:solidFill>
                <a:latin typeface="Open Sans"/>
                <a:ea typeface="Open Sans"/>
                <a:cs typeface="Open Sans"/>
                <a:sym typeface="Open Sans"/>
              </a:rPr>
              <a:t>. Let’s look at the chart on the right, There are several versions of T5 model based on number of parameters, T5 with 3 billion and 11 billion parameters can even outperform human.</a:t>
            </a:r>
          </a:p>
          <a:p>
            <a:pPr marL="0" lvl="0" indent="0" algn="l" rtl="0">
              <a:spcBef>
                <a:spcPts val="0"/>
              </a:spcBef>
              <a:spcAft>
                <a:spcPts val="0"/>
              </a:spcAft>
              <a:buNone/>
            </a:pPr>
            <a:endParaRPr lang="en" sz="1200" b="1" dirty="0">
              <a:solidFill>
                <a:schemeClr val="dk1"/>
              </a:solidFill>
              <a:latin typeface="Open Sans"/>
              <a:ea typeface="Open Sans"/>
              <a:cs typeface="Open Sans"/>
              <a:sym typeface="Open Sans"/>
            </a:endParaRPr>
          </a:p>
          <a:p>
            <a:pPr marL="0" lvl="0" indent="0" algn="l" rtl="0">
              <a:spcBef>
                <a:spcPts val="0"/>
              </a:spcBef>
              <a:spcAft>
                <a:spcPts val="0"/>
              </a:spcAft>
              <a:buNone/>
            </a:pPr>
            <a:endParaRPr lang="en" sz="1200" b="1" dirty="0">
              <a:solidFill>
                <a:schemeClr val="dk1"/>
              </a:solidFill>
              <a:latin typeface="Open Sans"/>
              <a:ea typeface="Open Sans"/>
              <a:cs typeface="Open Sans"/>
              <a:sym typeface="Open Sans"/>
            </a:endParaRPr>
          </a:p>
          <a:p>
            <a:pPr marL="0" lvl="0" indent="0" algn="l" rtl="0">
              <a:spcBef>
                <a:spcPts val="0"/>
              </a:spcBef>
              <a:spcAft>
                <a:spcPts val="0"/>
              </a:spcAft>
              <a:buNone/>
            </a:pPr>
            <a:r>
              <a:rPr lang="en-US" altLang="zh-CN" sz="2000" dirty="0"/>
              <a:t>Summarized text: said this week it would sell its loss-making flying taxi unit to Joby Aviation, an electric passenger aircraft developer. Uber said this week it would sell its loss-making flying taxi unit to Joby Aviation. Hyundai Motor says it has agreed to buy an 80% stake in robot maker Boston Dynamics from SoftBank Group Corp. the deal values the robot firm at $1.1 billion, suggesting Hyundai offered $880 million for the 80% stake. Hyundai can leverage robot technology to expand automation at its unionized car factories, as well as design autonomous vehicles</a:t>
            </a:r>
            <a:endParaRPr lang="en" sz="1200" dirty="0">
              <a:solidFill>
                <a:schemeClr val="dk1"/>
              </a:solidFill>
              <a:latin typeface="Open Sans"/>
              <a:ea typeface="Open Sans"/>
              <a:cs typeface="Open Sans"/>
              <a:sym typeface="Open Sans"/>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lang="en-US"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r>
              <a:rPr lang="en" sz="1200" dirty="0">
                <a:solidFill>
                  <a:srgbClr val="262D3D"/>
                </a:solidFill>
                <a:highlight>
                  <a:srgbClr val="FFFFFF"/>
                </a:highlight>
                <a:latin typeface="Merriweather"/>
                <a:ea typeface="Merriweather"/>
                <a:cs typeface="Merriweather"/>
                <a:sym typeface="Merriweather"/>
              </a:rPr>
              <a:t>Unlike BERT, which had only encoder blocks, and GPT-2, which had only decoder blocks, T5 uses </a:t>
            </a:r>
            <a:r>
              <a:rPr lang="en" sz="1200" i="1" dirty="0">
                <a:solidFill>
                  <a:srgbClr val="262D3D"/>
                </a:solidFill>
                <a:highlight>
                  <a:srgbClr val="FFFFFF"/>
                </a:highlight>
                <a:latin typeface="Merriweather"/>
                <a:ea typeface="Merriweather"/>
                <a:cs typeface="Merriweather"/>
                <a:sym typeface="Merriweather"/>
              </a:rPr>
              <a:t>both</a:t>
            </a:r>
            <a:r>
              <a:rPr lang="en" sz="1200" dirty="0">
                <a:solidFill>
                  <a:srgbClr val="262D3D"/>
                </a:solidFill>
                <a:highlight>
                  <a:srgbClr val="FFFFFF"/>
                </a:highlight>
                <a:latin typeface="Merriweather"/>
                <a:ea typeface="Merriweather"/>
                <a:cs typeface="Merriweather"/>
                <a:sym typeface="Merriweather"/>
              </a:rPr>
              <a:t>.</a:t>
            </a:r>
            <a:endParaRPr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endParaRPr sz="1200" dirty="0">
              <a:solidFill>
                <a:srgbClr val="262D3D"/>
              </a:solidFill>
              <a:highlight>
                <a:srgbClr val="FFFFFF"/>
              </a:highlight>
              <a:latin typeface="Merriweather"/>
              <a:ea typeface="Merriweather"/>
              <a:cs typeface="Merriweather"/>
              <a:sym typeface="Merriweather"/>
            </a:endParaRPr>
          </a:p>
          <a:p>
            <a:pPr marL="0" lvl="0" indent="0" algn="l" rtl="0">
              <a:spcBef>
                <a:spcPts val="0"/>
              </a:spcBef>
              <a:spcAft>
                <a:spcPts val="0"/>
              </a:spcAft>
              <a:buNone/>
            </a:pPr>
            <a:r>
              <a:rPr lang="en" sz="1200" dirty="0">
                <a:solidFill>
                  <a:srgbClr val="262D3D"/>
                </a:solidFill>
                <a:highlight>
                  <a:srgbClr val="FFFFFF"/>
                </a:highlight>
                <a:latin typeface="Merriweather"/>
                <a:ea typeface="Merriweather"/>
                <a:cs typeface="Merriweather"/>
                <a:sym typeface="Merriweather"/>
              </a:rPr>
              <a:t>GPT-2 being trained on 40 GB of text data was already impressive, but </a:t>
            </a:r>
            <a:r>
              <a:rPr lang="en" sz="1200" b="1" dirty="0">
                <a:solidFill>
                  <a:srgbClr val="262D3D"/>
                </a:solidFill>
                <a:highlight>
                  <a:srgbClr val="FFFFFF"/>
                </a:highlight>
                <a:latin typeface="Merriweather"/>
                <a:ea typeface="Merriweather"/>
                <a:cs typeface="Merriweather"/>
                <a:sym typeface="Merriweather"/>
              </a:rPr>
              <a:t>T5 was trained on a 7 TB dataset</a:t>
            </a:r>
            <a:r>
              <a:rPr lang="en" sz="1200" dirty="0">
                <a:solidFill>
                  <a:srgbClr val="262D3D"/>
                </a:solidFill>
                <a:highlight>
                  <a:srgbClr val="FFFFFF"/>
                </a:highlight>
                <a:latin typeface="Merriweather"/>
                <a:ea typeface="Merriweather"/>
                <a:cs typeface="Merriweather"/>
                <a:sym typeface="Merriweather"/>
              </a:rPr>
              <a:t>. Even though it was trained for a very, very large number of iterations, it could not go through all the text.  computationally efficient</a:t>
            </a:r>
            <a:endParaRPr dirty="0"/>
          </a:p>
          <a:p>
            <a:pPr marL="0" lvl="0" indent="0" algn="l" rtl="0">
              <a:spcBef>
                <a:spcPts val="0"/>
              </a:spcBef>
              <a:spcAft>
                <a:spcPts val="0"/>
              </a:spcAft>
              <a:buNone/>
            </a:pPr>
            <a:endParaRPr dirty="0"/>
          </a:p>
          <a:p>
            <a:pPr marL="0" lvl="0" indent="0" algn="l" rtl="0">
              <a:lnSpc>
                <a:spcPct val="160000"/>
              </a:lnSpc>
              <a:spcBef>
                <a:spcPts val="0"/>
              </a:spcBef>
              <a:spcAft>
                <a:spcPts val="0"/>
              </a:spcAft>
              <a:buNone/>
            </a:pPr>
            <a:endParaRPr dirty="0"/>
          </a:p>
          <a:p>
            <a:pPr marL="0" lvl="0" indent="0" algn="l" rtl="0">
              <a:lnSpc>
                <a:spcPct val="160000"/>
              </a:lnSpc>
              <a:spcBef>
                <a:spcPts val="0"/>
              </a:spcBef>
              <a:spcAft>
                <a:spcPts val="0"/>
              </a:spcAft>
              <a:buNone/>
            </a:pPr>
            <a:endParaRPr lang="en-US" dirty="0"/>
          </a:p>
          <a:p>
            <a:pPr marL="0" lvl="0" indent="0" algn="l" rtl="0">
              <a:lnSpc>
                <a:spcPct val="160000"/>
              </a:lnSpc>
              <a:spcBef>
                <a:spcPts val="0"/>
              </a:spcBef>
              <a:spcAft>
                <a:spcPts val="0"/>
              </a:spcAft>
              <a:buNone/>
            </a:pPr>
            <a:endParaRPr lang="en-US" dirty="0"/>
          </a:p>
          <a:p>
            <a:pPr marL="0" marR="0" lvl="0" indent="0" algn="l" defTabSz="914400" rtl="0" eaLnBrk="1" fontAlgn="auto" latinLnBrk="0" hangingPunct="1">
              <a:lnSpc>
                <a:spcPct val="160000"/>
              </a:lnSpc>
              <a:spcBef>
                <a:spcPts val="0"/>
              </a:spcBef>
              <a:spcAft>
                <a:spcPts val="0"/>
              </a:spcAft>
              <a:buClr>
                <a:srgbClr val="000000"/>
              </a:buClr>
              <a:buSzPts val="1100"/>
              <a:buFont typeface="Arial"/>
              <a:buNone/>
              <a:tabLst/>
              <a:defRPr/>
            </a:pPr>
            <a:r>
              <a:rPr lang="en-US" altLang="zh-CN" dirty="0">
                <a:solidFill>
                  <a:schemeClr val="dk1"/>
                </a:solidFill>
              </a:rPr>
              <a:t>#Using deep learning model can achieve more sophisticated abilities that are crucial to high-quality summarization.  </a:t>
            </a:r>
          </a:p>
          <a:p>
            <a:pPr marL="0" lvl="0" indent="0" algn="l" rtl="0">
              <a:lnSpc>
                <a:spcPct val="160000"/>
              </a:lnSpc>
              <a:spcBef>
                <a:spcPts val="0"/>
              </a:spcBef>
              <a:spcAft>
                <a:spcPts val="0"/>
              </a:spcAft>
              <a:buNone/>
            </a:pPr>
            <a:endParaRPr dirty="0"/>
          </a:p>
          <a:p>
            <a:pPr marL="0" lvl="0" indent="0" algn="l" rtl="0">
              <a:lnSpc>
                <a:spcPct val="160000"/>
              </a:lnSpc>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en" sz="1600" dirty="0">
                <a:solidFill>
                  <a:srgbClr val="292929"/>
                </a:solidFill>
                <a:highlight>
                  <a:schemeClr val="lt1"/>
                </a:highlight>
                <a:latin typeface="Georgia"/>
                <a:ea typeface="Georgia"/>
                <a:cs typeface="Georgia"/>
                <a:sym typeface="Georgia"/>
              </a:rPr>
              <a:t>First, extractive summarization systems form summaries by copying and rearranging passages from the original text. Second, abstractive summarization systems generate new phrases, rephrasing or using words that were not in the original text. Due to the difficulty of abstractive summarization, the great majority of past work has been extractive.</a:t>
            </a:r>
            <a:endParaRPr sz="1600" dirty="0">
              <a:solidFill>
                <a:srgbClr val="292929"/>
              </a:solidFill>
              <a:highlight>
                <a:schemeClr val="lt1"/>
              </a:highlight>
              <a:latin typeface="Georgia"/>
              <a:ea typeface="Georgia"/>
              <a:cs typeface="Georgia"/>
              <a:sym typeface="Georgia"/>
            </a:endParaRPr>
          </a:p>
          <a:p>
            <a:pPr marL="0" lvl="0" indent="0" algn="l" rtl="0">
              <a:spcBef>
                <a:spcPts val="0"/>
              </a:spcBef>
              <a:spcAft>
                <a:spcPts val="0"/>
              </a:spcAft>
              <a:buNone/>
            </a:pPr>
            <a:r>
              <a:rPr lang="en" sz="1600" dirty="0">
                <a:solidFill>
                  <a:srgbClr val="292929"/>
                </a:solidFill>
                <a:highlight>
                  <a:schemeClr val="lt1"/>
                </a:highlight>
                <a:latin typeface="Georgia"/>
                <a:ea typeface="Georgia"/>
                <a:cs typeface="Georgia"/>
                <a:sym typeface="Georgia"/>
              </a:rPr>
              <a:t>On the other hand, sophisticated abilities that are crucial to high-quality summarization, such as paraphrasing, generalization, or the incorporation of real-world knowledge, are possible only in an abstractive framework. Even though abstractive summarization is a more challenging task, there has been a number of advances so far, thanks to recent developments in the deep learning area.</a:t>
            </a:r>
            <a:endParaRPr sz="1600" dirty="0">
              <a:solidFill>
                <a:srgbClr val="292929"/>
              </a:solidFill>
              <a:highlight>
                <a:schemeClr val="lt1"/>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chemeClr val="lt1"/>
              </a:highlight>
              <a:latin typeface="Georgia"/>
              <a:ea typeface="Georgia"/>
              <a:cs typeface="Georgia"/>
              <a:sym typeface="Georgia"/>
            </a:endParaRPr>
          </a:p>
          <a:p>
            <a:pPr marL="0" lvl="0" indent="0" algn="l" rtl="0">
              <a:spcBef>
                <a:spcPts val="0"/>
              </a:spcBef>
              <a:spcAft>
                <a:spcPts val="0"/>
              </a:spcAft>
              <a:buNone/>
            </a:pPr>
            <a:endParaRPr sz="1600" dirty="0">
              <a:solidFill>
                <a:srgbClr val="292929"/>
              </a:solidFill>
              <a:highlight>
                <a:schemeClr val="lt1"/>
              </a:highlight>
              <a:latin typeface="Georgia"/>
              <a:ea typeface="Georgia"/>
              <a:cs typeface="Georgia"/>
              <a:sym typeface="Georgia"/>
            </a:endParaRPr>
          </a:p>
          <a:p>
            <a:pPr marL="0" lvl="0" indent="0" algn="l" rtl="0">
              <a:spcBef>
                <a:spcPts val="0"/>
              </a:spcBef>
              <a:spcAft>
                <a:spcPts val="0"/>
              </a:spcAft>
              <a:buClr>
                <a:schemeClr val="dk1"/>
              </a:buClr>
              <a:buSzPts val="1100"/>
              <a:buFont typeface="Arial"/>
              <a:buNone/>
            </a:pPr>
            <a:endParaRPr sz="1600" dirty="0">
              <a:solidFill>
                <a:srgbClr val="292929"/>
              </a:solidFill>
              <a:highlight>
                <a:schemeClr val="lt1"/>
              </a:highlight>
              <a:latin typeface="Georgia"/>
              <a:ea typeface="Georgia"/>
              <a:cs typeface="Georgia"/>
              <a:sym typeface="Georgia"/>
            </a:endParaRPr>
          </a:p>
          <a:p>
            <a:pPr marL="0" lvl="0" indent="0" algn="l" rtl="0">
              <a:spcBef>
                <a:spcPts val="0"/>
              </a:spcBef>
              <a:spcAft>
                <a:spcPts val="0"/>
              </a:spcAft>
              <a:buNone/>
            </a:pPr>
            <a:endParaRPr dirty="0"/>
          </a:p>
          <a:p>
            <a:pPr marL="0" lvl="0" indent="0" algn="l" rtl="0">
              <a:spcBef>
                <a:spcPts val="0"/>
              </a:spcBef>
              <a:spcAft>
                <a:spcPts val="0"/>
              </a:spcAft>
              <a:buNone/>
            </a:pPr>
            <a:r>
              <a:rPr lang="en" dirty="0"/>
              <a:t>So how we leverage these two packages to generate summarization?</a:t>
            </a:r>
            <a:endParaRPr dirty="0"/>
          </a:p>
          <a:p>
            <a:pPr marL="0" lvl="0" indent="0" algn="l" rtl="0">
              <a:spcBef>
                <a:spcPts val="0"/>
              </a:spcBef>
              <a:spcAft>
                <a:spcPts val="0"/>
              </a:spcAft>
              <a:buNone/>
            </a:pPr>
            <a:r>
              <a:rPr lang="en" dirty="0"/>
              <a:t>It is simple, first, use newpaper to scrape information needed, such as author, publish time and content that are of our interest. Also, there are other sources of articles depend on the different business application. Such as scanning a report from a hard copy and recognize audio from a speech. </a:t>
            </a: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en" dirty="0">
                <a:solidFill>
                  <a:schemeClr val="dk1"/>
                </a:solidFill>
              </a:rPr>
              <a:t>Having the document, Next we could do the summarization.</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b069b36364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b069b36364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This is a part of the news</a:t>
            </a:r>
            <a:r>
              <a:rPr lang="en" dirty="0">
                <a:solidFill>
                  <a:schemeClr val="dk1"/>
                </a:solidFill>
              </a:rPr>
              <a:t> from CNBC that talks about Hyundai buy Boston Dynamics. I passed the main body of the article to the traditional textrank model and T5. </a:t>
            </a:r>
            <a:r>
              <a:rPr lang="en-US" dirty="0">
                <a:solidFill>
                  <a:schemeClr val="dk1"/>
                </a:solidFill>
              </a:rPr>
              <a:t>A</a:t>
            </a:r>
            <a:r>
              <a:rPr lang="en" dirty="0">
                <a:solidFill>
                  <a:schemeClr val="dk1"/>
                </a:solidFill>
              </a:rPr>
              <a:t>nd </a:t>
            </a:r>
            <a:r>
              <a:rPr lang="en-US" altLang="zh-CN" dirty="0">
                <a:solidFill>
                  <a:schemeClr val="dk1"/>
                </a:solidFill>
              </a:rPr>
              <a:t>then </a:t>
            </a:r>
            <a:r>
              <a:rPr lang="en" dirty="0">
                <a:solidFill>
                  <a:schemeClr val="dk1"/>
                </a:solidFill>
              </a:rPr>
              <a:t>compare the results with the key points summarized by the publisher afterwoards. </a:t>
            </a:r>
          </a:p>
          <a:p>
            <a:pPr marL="0" lvl="0" indent="0" algn="l" rtl="0">
              <a:spcBef>
                <a:spcPts val="0"/>
              </a:spcBef>
              <a:spcAft>
                <a:spcPts val="0"/>
              </a:spcAft>
              <a:buNone/>
            </a:pPr>
            <a:endParaRPr lang="en" dirty="0">
              <a:solidFill>
                <a:schemeClr val="dk1"/>
              </a:solidFill>
            </a:endParaRPr>
          </a:p>
          <a:p>
            <a:pPr marL="0" lvl="0" indent="0" algn="l" rtl="0">
              <a:spcBef>
                <a:spcPts val="0"/>
              </a:spcBef>
              <a:spcAft>
                <a:spcPts val="0"/>
              </a:spcAft>
              <a:buNone/>
            </a:pPr>
            <a:r>
              <a:rPr lang="en" dirty="0">
                <a:solidFill>
                  <a:schemeClr val="dk1"/>
                </a:solidFill>
              </a:rPr>
              <a:t>Let’s see what traditional algorithm got, it selected two important sentences from article.  </a:t>
            </a:r>
            <a:r>
              <a:rPr lang="en-US" dirty="0">
                <a:solidFill>
                  <a:schemeClr val="dk1"/>
                </a:solidFill>
              </a:rPr>
              <a:t>A</a:t>
            </a:r>
            <a:r>
              <a:rPr lang="en" dirty="0">
                <a:solidFill>
                  <a:schemeClr val="dk1"/>
                </a:solidFill>
              </a:rPr>
              <a:t>nd one of which covers part of the key information, which is the percentage of state it’s gonna buy. </a:t>
            </a:r>
          </a:p>
          <a:p>
            <a:pPr marL="0" lvl="0" indent="0" algn="l" rtl="0">
              <a:spcBef>
                <a:spcPts val="0"/>
              </a:spcBef>
              <a:spcAft>
                <a:spcPts val="0"/>
              </a:spcAft>
              <a:buNone/>
            </a:pPr>
            <a:endParaRPr lang="en" dirty="0">
              <a:solidFill>
                <a:schemeClr val="dk1"/>
              </a:solidFill>
            </a:endParaRPr>
          </a:p>
          <a:p>
            <a:pPr marL="0" lvl="0" indent="0" algn="l" rtl="0">
              <a:spcBef>
                <a:spcPts val="0"/>
              </a:spcBef>
              <a:spcAft>
                <a:spcPts val="0"/>
              </a:spcAft>
              <a:buNone/>
            </a:pPr>
            <a:r>
              <a:rPr lang="en-US" dirty="0">
                <a:solidFill>
                  <a:schemeClr val="dk1"/>
                </a:solidFill>
              </a:rPr>
              <a:t>Now let’s see what T5 gave us, in addition to the 80% of the stake that the traditional one covers, it also extract the firm value of of 1.1 billion and offer amount of 880 millions from a separate part of the acritical to form a new sentence, besides, it also capture another key point that how Hyundai is </a:t>
            </a:r>
            <a:r>
              <a:rPr lang="en-US" dirty="0" err="1">
                <a:solidFill>
                  <a:schemeClr val="dk1"/>
                </a:solidFill>
              </a:rPr>
              <a:t>gonna</a:t>
            </a:r>
            <a:r>
              <a:rPr lang="en-US" dirty="0">
                <a:solidFill>
                  <a:schemeClr val="dk1"/>
                </a:solidFill>
              </a:rPr>
              <a:t> leverage the robot technology. </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From the result, we can see that the summary that T-5 generated more precisely captured more information without sacrifice the conciseness</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altLang="zh-CN" dirty="0"/>
              <a:t>Summarized text: </a:t>
            </a:r>
          </a:p>
          <a:p>
            <a:pPr marL="0" lvl="0" indent="0" algn="l" rtl="0">
              <a:spcBef>
                <a:spcPts val="0"/>
              </a:spcBef>
              <a:spcAft>
                <a:spcPts val="0"/>
              </a:spcAft>
              <a:buNone/>
            </a:pPr>
            <a:endParaRPr lang="en-US" altLang="zh-CN" dirty="0"/>
          </a:p>
          <a:p>
            <a:pPr marL="0" lvl="0" indent="0" algn="l" rtl="0">
              <a:spcBef>
                <a:spcPts val="0"/>
              </a:spcBef>
              <a:spcAft>
                <a:spcPts val="0"/>
              </a:spcAft>
              <a:buNone/>
            </a:pPr>
            <a:r>
              <a:rPr lang="en-US" altLang="zh-CN" dirty="0"/>
              <a:t>'s robotics business. It also marks the fading of SoftBank's robotics ambitions as CEO Masayoshi Son focuses on investing. It also leaves SoftBank's own rump robotics business, which includes humanoid robot Pepper, looking increasingly isolated. Hyundai Motor said the deal values the robot firm at $1.1 billion, suggesting the automaker group offered $880 million for the 80% stake. Hyundai can leverage robot technology to expand automation at its unionized car factories, as well as design</a:t>
            </a:r>
            <a:endParaRPr lang="en-US" dirty="0">
              <a:solidFill>
                <a:schemeClr val="dk1"/>
              </a:solidFill>
            </a:endParaRPr>
          </a:p>
          <a:p>
            <a:pPr marL="0" lvl="0" indent="0" algn="l" rtl="0">
              <a:spcBef>
                <a:spcPts val="0"/>
              </a:spcBef>
              <a:spcAft>
                <a:spcPts val="0"/>
              </a:spcAft>
              <a:buNone/>
            </a:pPr>
            <a:endParaRPr lang="en-US" dirty="0">
              <a:solidFill>
                <a:schemeClr val="dk1"/>
              </a:solidFill>
            </a:endParaRPr>
          </a:p>
        </p:txBody>
      </p:sp>
    </p:spTree>
    <p:extLst>
      <p:ext uri="{BB962C8B-B14F-4D97-AF65-F5344CB8AC3E}">
        <p14:creationId xmlns:p14="http://schemas.microsoft.com/office/powerpoint/2010/main" val="24520690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b11a5a0ed1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7" name="Google Shape;347;gb11a5a0ed1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14300" lvl="0" indent="0" algn="l" rtl="0">
              <a:lnSpc>
                <a:spcPct val="115000"/>
              </a:lnSpc>
              <a:spcBef>
                <a:spcPts val="0"/>
              </a:spcBef>
              <a:spcAft>
                <a:spcPts val="0"/>
              </a:spcAft>
              <a:buClr>
                <a:schemeClr val="dk1"/>
              </a:buClr>
              <a:buSzPts val="1100"/>
              <a:buFont typeface="Arial"/>
              <a:buNone/>
            </a:pPr>
            <a:r>
              <a:rPr lang="en">
                <a:solidFill>
                  <a:srgbClr val="695D46"/>
                </a:solidFill>
                <a:latin typeface="Open Sans"/>
                <a:ea typeface="Open Sans"/>
                <a:cs typeface="Open Sans"/>
                <a:sym typeface="Open Sans"/>
              </a:rPr>
              <a:t>Now, Let's put our project into real life setting.</a:t>
            </a:r>
            <a:endParaRPr>
              <a:solidFill>
                <a:srgbClr val="695D46"/>
              </a:solidFill>
              <a:latin typeface="Open Sans"/>
              <a:ea typeface="Open Sans"/>
              <a:cs typeface="Open Sans"/>
              <a:sym typeface="Open Sans"/>
            </a:endParaRPr>
          </a:p>
          <a:p>
            <a:pPr marL="114300" lvl="0" indent="0" algn="l" rtl="0">
              <a:lnSpc>
                <a:spcPct val="115000"/>
              </a:lnSpc>
              <a:spcBef>
                <a:spcPts val="0"/>
              </a:spcBef>
              <a:spcAft>
                <a:spcPts val="0"/>
              </a:spcAft>
              <a:buClr>
                <a:schemeClr val="dk1"/>
              </a:buClr>
              <a:buSzPts val="1100"/>
              <a:buFont typeface="Arial"/>
              <a:buNone/>
            </a:pPr>
            <a:r>
              <a:rPr lang="en">
                <a:solidFill>
                  <a:srgbClr val="695D46"/>
                </a:solidFill>
                <a:latin typeface="Open Sans"/>
                <a:ea typeface="Open Sans"/>
                <a:cs typeface="Open Sans"/>
                <a:sym typeface="Open Sans"/>
              </a:rPr>
              <a:t>Our first potential user is George, an analyst in a market research company. He told us that 70 percent of his time was spent on reading through reports and news in the industry. Our solution is gonna change his life. If George implements T5 into his work, it’ll improve his efficiency significantly, which means that he could save some time to work on other tasks.</a:t>
            </a:r>
            <a:endParaRPr>
              <a:solidFill>
                <a:srgbClr val="695D46"/>
              </a:solidFill>
              <a:latin typeface="Open Sans"/>
              <a:ea typeface="Open Sans"/>
              <a:cs typeface="Open Sans"/>
              <a:sym typeface="Open Sans"/>
            </a:endParaRPr>
          </a:p>
          <a:p>
            <a:pPr marL="114300" lvl="0" indent="0" algn="l" rtl="0">
              <a:lnSpc>
                <a:spcPct val="115000"/>
              </a:lnSpc>
              <a:spcBef>
                <a:spcPts val="0"/>
              </a:spcBef>
              <a:spcAft>
                <a:spcPts val="0"/>
              </a:spcAft>
              <a:buClr>
                <a:schemeClr val="dk1"/>
              </a:buClr>
              <a:buSzPts val="1100"/>
              <a:buFont typeface="Arial"/>
              <a:buNone/>
            </a:pPr>
            <a:r>
              <a:rPr lang="en">
                <a:solidFill>
                  <a:srgbClr val="695D46"/>
                </a:solidFill>
                <a:latin typeface="Open Sans"/>
                <a:ea typeface="Open Sans"/>
                <a:cs typeface="Open Sans"/>
                <a:sym typeface="Open Sans"/>
              </a:rPr>
              <a:t>Move on to the next example, Megan, a consultant who has countless meetings with clients. And it’s impossible to remember every feedback from her clients. Now, combining with other python packages, t5 can help Megan transform meeting videos into texts and summarize all important meeting notes smoothly, it’ll not only save her a bunch of time, but also prevent her from missing any important point.</a:t>
            </a:r>
            <a:endParaRPr>
              <a:solidFill>
                <a:srgbClr val="695D46"/>
              </a:solidFill>
              <a:latin typeface="Open Sans"/>
              <a:ea typeface="Open Sans"/>
              <a:cs typeface="Open Sans"/>
              <a:sym typeface="Open Sans"/>
            </a:endParaRPr>
          </a:p>
          <a:p>
            <a:pPr marL="114300" lvl="0" indent="0" algn="l" rtl="0">
              <a:lnSpc>
                <a:spcPct val="115000"/>
              </a:lnSpc>
              <a:spcBef>
                <a:spcPts val="0"/>
              </a:spcBef>
              <a:spcAft>
                <a:spcPts val="0"/>
              </a:spcAft>
              <a:buClr>
                <a:schemeClr val="dk1"/>
              </a:buClr>
              <a:buSzPts val="1100"/>
              <a:buFont typeface="Arial"/>
              <a:buNone/>
            </a:pPr>
            <a:r>
              <a:rPr lang="en">
                <a:solidFill>
                  <a:srgbClr val="695D46"/>
                </a:solidFill>
                <a:latin typeface="Open Sans"/>
                <a:ea typeface="Open Sans"/>
                <a:cs typeface="Open Sans"/>
                <a:sym typeface="Open Sans"/>
              </a:rPr>
              <a:t>Finally, Mary is a product manager from a technology company. One important part of her job is to gather, analyze, and present responses from active users to other teams. As the amount of work builds up and up, it’s only a matter of time that he gets sloppy and brings biases into these data. In order to show those feedbacks as objective as possible, it’ll be helpful to use a solution like T5 to offer a direct and “honest” summary of those responses at the same time.</a:t>
            </a:r>
            <a:endParaRPr>
              <a:solidFill>
                <a:srgbClr val="695D46"/>
              </a:solidFill>
              <a:latin typeface="Open Sans"/>
              <a:ea typeface="Open Sans"/>
              <a:cs typeface="Open Sans"/>
              <a:sym typeface="Open Sans"/>
            </a:endParaRPr>
          </a:p>
          <a:p>
            <a:pPr marL="114300" lvl="0" indent="0" algn="l" rtl="0">
              <a:lnSpc>
                <a:spcPct val="115000"/>
              </a:lnSpc>
              <a:spcBef>
                <a:spcPts val="0"/>
              </a:spcBef>
              <a:spcAft>
                <a:spcPts val="0"/>
              </a:spcAft>
              <a:buClr>
                <a:schemeClr val="dk1"/>
              </a:buClr>
              <a:buSzPts val="1100"/>
              <a:buFont typeface="Arial"/>
              <a:buNone/>
            </a:pPr>
            <a:r>
              <a:rPr lang="en">
                <a:solidFill>
                  <a:srgbClr val="695D46"/>
                </a:solidFill>
                <a:latin typeface="Open Sans"/>
                <a:ea typeface="Open Sans"/>
                <a:cs typeface="Open Sans"/>
                <a:sym typeface="Open Sans"/>
              </a:rPr>
              <a:t>In short, T-5 transformer is highly applicable in various fields and will provide great assistance to your business.</a:t>
            </a:r>
            <a:endParaRPr>
              <a:solidFill>
                <a:srgbClr val="695D46"/>
              </a:solidFill>
              <a:latin typeface="Open Sans"/>
              <a:ea typeface="Open Sans"/>
              <a:cs typeface="Open Sans"/>
              <a:sym typeface="Open Sans"/>
            </a:endParaRPr>
          </a:p>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871800" y="1424700"/>
            <a:ext cx="7400400" cy="171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sz="3000" dirty="0"/>
          </a:p>
          <a:p>
            <a:pPr marL="0" lvl="0" indent="0" algn="ctr" rtl="0">
              <a:spcBef>
                <a:spcPts val="0"/>
              </a:spcBef>
              <a:spcAft>
                <a:spcPts val="0"/>
              </a:spcAft>
              <a:buNone/>
            </a:pPr>
            <a:r>
              <a:rPr lang="en-US" sz="3600" dirty="0"/>
              <a:t>T5 Transformer</a:t>
            </a:r>
            <a:br>
              <a:rPr lang="en-US" sz="3000" dirty="0"/>
            </a:br>
            <a:r>
              <a:rPr lang="en-US" sz="2400" b="0" dirty="0"/>
              <a:t>An Advanced Summarization Tool</a:t>
            </a:r>
            <a:endParaRPr sz="2400" b="0" dirty="0"/>
          </a:p>
          <a:p>
            <a:pPr marL="0" lvl="0" indent="0" algn="ctr" rtl="0">
              <a:spcBef>
                <a:spcPts val="0"/>
              </a:spcBef>
              <a:spcAft>
                <a:spcPts val="0"/>
              </a:spcAft>
              <a:buNone/>
            </a:pPr>
            <a:endParaRPr sz="3000" dirty="0"/>
          </a:p>
        </p:txBody>
      </p:sp>
      <p:sp>
        <p:nvSpPr>
          <p:cNvPr id="67" name="Google Shape;67;p13"/>
          <p:cNvSpPr txBox="1"/>
          <p:nvPr/>
        </p:nvSpPr>
        <p:spPr>
          <a:xfrm>
            <a:off x="2253450" y="3015400"/>
            <a:ext cx="4637100" cy="57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b="1">
                <a:latin typeface="PT Sans Narrow"/>
                <a:ea typeface="PT Sans Narrow"/>
                <a:cs typeface="PT Sans Narrow"/>
                <a:sym typeface="PT Sans Narrow"/>
              </a:rPr>
              <a:t>Team 8</a:t>
            </a:r>
            <a:endParaRPr sz="1500" b="1">
              <a:latin typeface="PT Sans Narrow"/>
              <a:ea typeface="PT Sans Narrow"/>
              <a:cs typeface="PT Sans Narrow"/>
              <a:sym typeface="PT Sans Narrow"/>
            </a:endParaRPr>
          </a:p>
          <a:p>
            <a:pPr marL="0" lvl="0" indent="0" algn="ctr" rtl="0">
              <a:spcBef>
                <a:spcPts val="0"/>
              </a:spcBef>
              <a:spcAft>
                <a:spcPts val="0"/>
              </a:spcAft>
              <a:buNone/>
            </a:pPr>
            <a:endParaRPr sz="1500">
              <a:latin typeface="PT Sans Narrow"/>
              <a:ea typeface="PT Sans Narrow"/>
              <a:cs typeface="PT Sans Narrow"/>
              <a:sym typeface="PT Sans Narrow"/>
            </a:endParaRPr>
          </a:p>
          <a:p>
            <a:pPr marL="0" lvl="0" indent="0" algn="ctr" rtl="0">
              <a:spcBef>
                <a:spcPts val="0"/>
              </a:spcBef>
              <a:spcAft>
                <a:spcPts val="0"/>
              </a:spcAft>
              <a:buNone/>
            </a:pPr>
            <a:r>
              <a:rPr lang="en" sz="1300">
                <a:latin typeface="PT Sans Narrow"/>
                <a:ea typeface="PT Sans Narrow"/>
                <a:cs typeface="PT Sans Narrow"/>
                <a:sym typeface="PT Sans Narrow"/>
              </a:rPr>
              <a:t>Jiatong Li, Mark Chen, Xiaowen Tang, Weizhong Yao</a:t>
            </a:r>
            <a:endParaRPr sz="1300">
              <a:latin typeface="PT Sans Narrow"/>
              <a:ea typeface="PT Sans Narrow"/>
              <a:cs typeface="PT Sans Narrow"/>
              <a:sym typeface="PT Sans Narrow"/>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Much Information Can You Handle? </a:t>
            </a:r>
            <a:endParaRPr dirty="0"/>
          </a:p>
        </p:txBody>
      </p:sp>
      <p:sp>
        <p:nvSpPr>
          <p:cNvPr id="75" name="Google Shape;75;p14"/>
          <p:cNvSpPr txBox="1"/>
          <p:nvPr/>
        </p:nvSpPr>
        <p:spPr>
          <a:xfrm>
            <a:off x="2247147" y="2469146"/>
            <a:ext cx="1845900" cy="70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980000"/>
                </a:solidFill>
                <a:latin typeface="Open Sans"/>
                <a:ea typeface="Open Sans"/>
                <a:cs typeface="Open Sans"/>
                <a:sym typeface="Open Sans"/>
              </a:rPr>
              <a:t>1.9 Billion</a:t>
            </a:r>
            <a:r>
              <a:rPr lang="en" dirty="0">
                <a:latin typeface="Open Sans"/>
                <a:ea typeface="Open Sans"/>
                <a:cs typeface="Open Sans"/>
                <a:sym typeface="Open Sans"/>
              </a:rPr>
              <a:t> active websites</a:t>
            </a:r>
            <a:endParaRPr dirty="0">
              <a:latin typeface="Open Sans"/>
              <a:ea typeface="Open Sans"/>
              <a:cs typeface="Open Sans"/>
              <a:sym typeface="Open Sans"/>
            </a:endParaRPr>
          </a:p>
        </p:txBody>
      </p:sp>
      <p:sp>
        <p:nvSpPr>
          <p:cNvPr id="77" name="Google Shape;77;p14"/>
          <p:cNvSpPr/>
          <p:nvPr/>
        </p:nvSpPr>
        <p:spPr>
          <a:xfrm>
            <a:off x="4840047" y="2243119"/>
            <a:ext cx="1022832" cy="1159453"/>
          </a:xfrm>
          <a:custGeom>
            <a:avLst/>
            <a:gdLst/>
            <a:ahLst/>
            <a:cxnLst/>
            <a:rect l="l" t="t" r="r" b="b"/>
            <a:pathLst>
              <a:path w="8324" h="9437" extrusionOk="0">
                <a:moveTo>
                  <a:pt x="8152" y="2376"/>
                </a:moveTo>
                <a:lnTo>
                  <a:pt x="8152" y="2376"/>
                </a:lnTo>
                <a:lnTo>
                  <a:pt x="8066" y="2205"/>
                </a:lnTo>
                <a:lnTo>
                  <a:pt x="7959" y="2034"/>
                </a:lnTo>
                <a:lnTo>
                  <a:pt x="7746" y="1691"/>
                </a:lnTo>
                <a:lnTo>
                  <a:pt x="7746" y="1691"/>
                </a:lnTo>
                <a:lnTo>
                  <a:pt x="7532" y="1370"/>
                </a:lnTo>
                <a:lnTo>
                  <a:pt x="7425" y="1199"/>
                </a:lnTo>
                <a:lnTo>
                  <a:pt x="7296" y="1049"/>
                </a:lnTo>
                <a:lnTo>
                  <a:pt x="7296" y="1049"/>
                </a:lnTo>
                <a:lnTo>
                  <a:pt x="7039" y="814"/>
                </a:lnTo>
                <a:lnTo>
                  <a:pt x="6740" y="600"/>
                </a:lnTo>
                <a:lnTo>
                  <a:pt x="6440" y="429"/>
                </a:lnTo>
                <a:lnTo>
                  <a:pt x="6098" y="279"/>
                </a:lnTo>
                <a:lnTo>
                  <a:pt x="5756" y="151"/>
                </a:lnTo>
                <a:lnTo>
                  <a:pt x="5392" y="65"/>
                </a:lnTo>
                <a:lnTo>
                  <a:pt x="5028" y="22"/>
                </a:lnTo>
                <a:lnTo>
                  <a:pt x="4665" y="1"/>
                </a:lnTo>
                <a:lnTo>
                  <a:pt x="4279" y="1"/>
                </a:lnTo>
                <a:lnTo>
                  <a:pt x="3916" y="44"/>
                </a:lnTo>
                <a:lnTo>
                  <a:pt x="3552" y="108"/>
                </a:lnTo>
                <a:lnTo>
                  <a:pt x="3188" y="194"/>
                </a:lnTo>
                <a:lnTo>
                  <a:pt x="2846" y="322"/>
                </a:lnTo>
                <a:lnTo>
                  <a:pt x="2525" y="472"/>
                </a:lnTo>
                <a:lnTo>
                  <a:pt x="2225" y="664"/>
                </a:lnTo>
                <a:lnTo>
                  <a:pt x="1947" y="857"/>
                </a:lnTo>
                <a:lnTo>
                  <a:pt x="1947" y="857"/>
                </a:lnTo>
                <a:lnTo>
                  <a:pt x="1669" y="1114"/>
                </a:lnTo>
                <a:lnTo>
                  <a:pt x="1455" y="1392"/>
                </a:lnTo>
                <a:lnTo>
                  <a:pt x="1263" y="1691"/>
                </a:lnTo>
                <a:lnTo>
                  <a:pt x="1113" y="2034"/>
                </a:lnTo>
                <a:lnTo>
                  <a:pt x="1113" y="2034"/>
                </a:lnTo>
                <a:lnTo>
                  <a:pt x="1006" y="2376"/>
                </a:lnTo>
                <a:lnTo>
                  <a:pt x="920" y="2740"/>
                </a:lnTo>
                <a:lnTo>
                  <a:pt x="920" y="2740"/>
                </a:lnTo>
                <a:lnTo>
                  <a:pt x="920" y="2911"/>
                </a:lnTo>
                <a:lnTo>
                  <a:pt x="942" y="3103"/>
                </a:lnTo>
                <a:lnTo>
                  <a:pt x="942" y="3275"/>
                </a:lnTo>
                <a:lnTo>
                  <a:pt x="942" y="3446"/>
                </a:lnTo>
                <a:lnTo>
                  <a:pt x="942" y="3446"/>
                </a:lnTo>
                <a:lnTo>
                  <a:pt x="899" y="3595"/>
                </a:lnTo>
                <a:lnTo>
                  <a:pt x="835" y="3745"/>
                </a:lnTo>
                <a:lnTo>
                  <a:pt x="749" y="3895"/>
                </a:lnTo>
                <a:lnTo>
                  <a:pt x="642" y="4045"/>
                </a:lnTo>
                <a:lnTo>
                  <a:pt x="407" y="4323"/>
                </a:lnTo>
                <a:lnTo>
                  <a:pt x="193" y="4558"/>
                </a:lnTo>
                <a:lnTo>
                  <a:pt x="193" y="4558"/>
                </a:lnTo>
                <a:lnTo>
                  <a:pt x="107" y="4708"/>
                </a:lnTo>
                <a:lnTo>
                  <a:pt x="43" y="4858"/>
                </a:lnTo>
                <a:lnTo>
                  <a:pt x="0" y="5008"/>
                </a:lnTo>
                <a:lnTo>
                  <a:pt x="0" y="5157"/>
                </a:lnTo>
                <a:lnTo>
                  <a:pt x="22" y="5286"/>
                </a:lnTo>
                <a:lnTo>
                  <a:pt x="64" y="5350"/>
                </a:lnTo>
                <a:lnTo>
                  <a:pt x="107" y="5393"/>
                </a:lnTo>
                <a:lnTo>
                  <a:pt x="171" y="5436"/>
                </a:lnTo>
                <a:lnTo>
                  <a:pt x="236" y="5457"/>
                </a:lnTo>
                <a:lnTo>
                  <a:pt x="321" y="5478"/>
                </a:lnTo>
                <a:lnTo>
                  <a:pt x="428" y="5500"/>
                </a:lnTo>
                <a:lnTo>
                  <a:pt x="428" y="5500"/>
                </a:lnTo>
                <a:lnTo>
                  <a:pt x="599" y="5500"/>
                </a:lnTo>
                <a:lnTo>
                  <a:pt x="728" y="5500"/>
                </a:lnTo>
                <a:lnTo>
                  <a:pt x="792" y="5521"/>
                </a:lnTo>
                <a:lnTo>
                  <a:pt x="835" y="5564"/>
                </a:lnTo>
                <a:lnTo>
                  <a:pt x="878" y="5628"/>
                </a:lnTo>
                <a:lnTo>
                  <a:pt x="899" y="5714"/>
                </a:lnTo>
                <a:lnTo>
                  <a:pt x="899" y="5714"/>
                </a:lnTo>
                <a:lnTo>
                  <a:pt x="942" y="5949"/>
                </a:lnTo>
                <a:lnTo>
                  <a:pt x="1006" y="6184"/>
                </a:lnTo>
                <a:lnTo>
                  <a:pt x="1006" y="6184"/>
                </a:lnTo>
                <a:lnTo>
                  <a:pt x="1091" y="6569"/>
                </a:lnTo>
                <a:lnTo>
                  <a:pt x="1134" y="6955"/>
                </a:lnTo>
                <a:lnTo>
                  <a:pt x="1198" y="7361"/>
                </a:lnTo>
                <a:lnTo>
                  <a:pt x="1241" y="7532"/>
                </a:lnTo>
                <a:lnTo>
                  <a:pt x="1305" y="7725"/>
                </a:lnTo>
                <a:lnTo>
                  <a:pt x="1305" y="7725"/>
                </a:lnTo>
                <a:lnTo>
                  <a:pt x="1370" y="7917"/>
                </a:lnTo>
                <a:lnTo>
                  <a:pt x="1455" y="8067"/>
                </a:lnTo>
                <a:lnTo>
                  <a:pt x="1519" y="8131"/>
                </a:lnTo>
                <a:lnTo>
                  <a:pt x="1584" y="8174"/>
                </a:lnTo>
                <a:lnTo>
                  <a:pt x="1669" y="8217"/>
                </a:lnTo>
                <a:lnTo>
                  <a:pt x="1776" y="8238"/>
                </a:lnTo>
                <a:lnTo>
                  <a:pt x="1776" y="8238"/>
                </a:lnTo>
                <a:lnTo>
                  <a:pt x="1947" y="8260"/>
                </a:lnTo>
                <a:lnTo>
                  <a:pt x="2118" y="8238"/>
                </a:lnTo>
                <a:lnTo>
                  <a:pt x="2482" y="8196"/>
                </a:lnTo>
                <a:lnTo>
                  <a:pt x="2482" y="8196"/>
                </a:lnTo>
                <a:lnTo>
                  <a:pt x="2632" y="8174"/>
                </a:lnTo>
                <a:lnTo>
                  <a:pt x="2718" y="8174"/>
                </a:lnTo>
                <a:lnTo>
                  <a:pt x="2803" y="8238"/>
                </a:lnTo>
                <a:lnTo>
                  <a:pt x="2889" y="8345"/>
                </a:lnTo>
                <a:lnTo>
                  <a:pt x="2889" y="8345"/>
                </a:lnTo>
                <a:lnTo>
                  <a:pt x="3060" y="8645"/>
                </a:lnTo>
                <a:lnTo>
                  <a:pt x="3210" y="8944"/>
                </a:lnTo>
                <a:lnTo>
                  <a:pt x="3210" y="8944"/>
                </a:lnTo>
                <a:lnTo>
                  <a:pt x="3274" y="9073"/>
                </a:lnTo>
                <a:lnTo>
                  <a:pt x="3359" y="9244"/>
                </a:lnTo>
                <a:lnTo>
                  <a:pt x="3424" y="9308"/>
                </a:lnTo>
                <a:lnTo>
                  <a:pt x="3466" y="9372"/>
                </a:lnTo>
                <a:lnTo>
                  <a:pt x="3531" y="9415"/>
                </a:lnTo>
                <a:lnTo>
                  <a:pt x="3595" y="9437"/>
                </a:lnTo>
                <a:lnTo>
                  <a:pt x="3595" y="9437"/>
                </a:lnTo>
                <a:lnTo>
                  <a:pt x="3638" y="9415"/>
                </a:lnTo>
                <a:lnTo>
                  <a:pt x="3659" y="9351"/>
                </a:lnTo>
                <a:lnTo>
                  <a:pt x="3659" y="9287"/>
                </a:lnTo>
                <a:lnTo>
                  <a:pt x="3638" y="9201"/>
                </a:lnTo>
                <a:lnTo>
                  <a:pt x="3573" y="9030"/>
                </a:lnTo>
                <a:lnTo>
                  <a:pt x="3531" y="8923"/>
                </a:lnTo>
                <a:lnTo>
                  <a:pt x="3531" y="8923"/>
                </a:lnTo>
                <a:lnTo>
                  <a:pt x="3402" y="8645"/>
                </a:lnTo>
                <a:lnTo>
                  <a:pt x="3252" y="8324"/>
                </a:lnTo>
                <a:lnTo>
                  <a:pt x="3188" y="8153"/>
                </a:lnTo>
                <a:lnTo>
                  <a:pt x="3167" y="8003"/>
                </a:lnTo>
                <a:lnTo>
                  <a:pt x="3167" y="7939"/>
                </a:lnTo>
                <a:lnTo>
                  <a:pt x="3188" y="7853"/>
                </a:lnTo>
                <a:lnTo>
                  <a:pt x="3210" y="7810"/>
                </a:lnTo>
                <a:lnTo>
                  <a:pt x="3252" y="7746"/>
                </a:lnTo>
                <a:lnTo>
                  <a:pt x="3252" y="7746"/>
                </a:lnTo>
                <a:lnTo>
                  <a:pt x="3338" y="7682"/>
                </a:lnTo>
                <a:lnTo>
                  <a:pt x="3445" y="7596"/>
                </a:lnTo>
                <a:lnTo>
                  <a:pt x="3466" y="7554"/>
                </a:lnTo>
                <a:lnTo>
                  <a:pt x="3488" y="7511"/>
                </a:lnTo>
                <a:lnTo>
                  <a:pt x="3466" y="7468"/>
                </a:lnTo>
                <a:lnTo>
                  <a:pt x="3402" y="7425"/>
                </a:lnTo>
                <a:lnTo>
                  <a:pt x="3402" y="7425"/>
                </a:lnTo>
                <a:lnTo>
                  <a:pt x="3338" y="7425"/>
                </a:lnTo>
                <a:lnTo>
                  <a:pt x="3274" y="7425"/>
                </a:lnTo>
                <a:lnTo>
                  <a:pt x="3124" y="7489"/>
                </a:lnTo>
                <a:lnTo>
                  <a:pt x="2846" y="7618"/>
                </a:lnTo>
                <a:lnTo>
                  <a:pt x="2846" y="7618"/>
                </a:lnTo>
                <a:lnTo>
                  <a:pt x="2589" y="7746"/>
                </a:lnTo>
                <a:lnTo>
                  <a:pt x="2439" y="7810"/>
                </a:lnTo>
                <a:lnTo>
                  <a:pt x="2268" y="7875"/>
                </a:lnTo>
                <a:lnTo>
                  <a:pt x="2097" y="7896"/>
                </a:lnTo>
                <a:lnTo>
                  <a:pt x="1947" y="7896"/>
                </a:lnTo>
                <a:lnTo>
                  <a:pt x="1819" y="7853"/>
                </a:lnTo>
                <a:lnTo>
                  <a:pt x="1755" y="7832"/>
                </a:lnTo>
                <a:lnTo>
                  <a:pt x="1691" y="7768"/>
                </a:lnTo>
                <a:lnTo>
                  <a:pt x="1691" y="7768"/>
                </a:lnTo>
                <a:lnTo>
                  <a:pt x="1648" y="7703"/>
                </a:lnTo>
                <a:lnTo>
                  <a:pt x="1626" y="7639"/>
                </a:lnTo>
                <a:lnTo>
                  <a:pt x="1584" y="7489"/>
                </a:lnTo>
                <a:lnTo>
                  <a:pt x="1541" y="7169"/>
                </a:lnTo>
                <a:lnTo>
                  <a:pt x="1541" y="7169"/>
                </a:lnTo>
                <a:lnTo>
                  <a:pt x="1455" y="6869"/>
                </a:lnTo>
                <a:lnTo>
                  <a:pt x="1412" y="6719"/>
                </a:lnTo>
                <a:lnTo>
                  <a:pt x="1412" y="6655"/>
                </a:lnTo>
                <a:lnTo>
                  <a:pt x="1412" y="6591"/>
                </a:lnTo>
                <a:lnTo>
                  <a:pt x="1412" y="6591"/>
                </a:lnTo>
                <a:lnTo>
                  <a:pt x="1477" y="6569"/>
                </a:lnTo>
                <a:lnTo>
                  <a:pt x="1626" y="6548"/>
                </a:lnTo>
                <a:lnTo>
                  <a:pt x="2011" y="6441"/>
                </a:lnTo>
                <a:lnTo>
                  <a:pt x="2183" y="6398"/>
                </a:lnTo>
                <a:lnTo>
                  <a:pt x="2311" y="6334"/>
                </a:lnTo>
                <a:lnTo>
                  <a:pt x="2332" y="6291"/>
                </a:lnTo>
                <a:lnTo>
                  <a:pt x="2311" y="6249"/>
                </a:lnTo>
                <a:lnTo>
                  <a:pt x="2290" y="6227"/>
                </a:lnTo>
                <a:lnTo>
                  <a:pt x="2204" y="6184"/>
                </a:lnTo>
                <a:lnTo>
                  <a:pt x="2204" y="6184"/>
                </a:lnTo>
                <a:lnTo>
                  <a:pt x="2097" y="6163"/>
                </a:lnTo>
                <a:lnTo>
                  <a:pt x="1990" y="6163"/>
                </a:lnTo>
                <a:lnTo>
                  <a:pt x="1733" y="6227"/>
                </a:lnTo>
                <a:lnTo>
                  <a:pt x="1626" y="6249"/>
                </a:lnTo>
                <a:lnTo>
                  <a:pt x="1498" y="6249"/>
                </a:lnTo>
                <a:lnTo>
                  <a:pt x="1412" y="6227"/>
                </a:lnTo>
                <a:lnTo>
                  <a:pt x="1327" y="6163"/>
                </a:lnTo>
                <a:lnTo>
                  <a:pt x="1327" y="6163"/>
                </a:lnTo>
                <a:lnTo>
                  <a:pt x="1263" y="6077"/>
                </a:lnTo>
                <a:lnTo>
                  <a:pt x="1241" y="5970"/>
                </a:lnTo>
                <a:lnTo>
                  <a:pt x="1220" y="5692"/>
                </a:lnTo>
                <a:lnTo>
                  <a:pt x="1198" y="5436"/>
                </a:lnTo>
                <a:lnTo>
                  <a:pt x="1156" y="5329"/>
                </a:lnTo>
                <a:lnTo>
                  <a:pt x="1113" y="5222"/>
                </a:lnTo>
                <a:lnTo>
                  <a:pt x="1113" y="5222"/>
                </a:lnTo>
                <a:lnTo>
                  <a:pt x="1049" y="5179"/>
                </a:lnTo>
                <a:lnTo>
                  <a:pt x="1006" y="5157"/>
                </a:lnTo>
                <a:lnTo>
                  <a:pt x="856" y="5136"/>
                </a:lnTo>
                <a:lnTo>
                  <a:pt x="557" y="5136"/>
                </a:lnTo>
                <a:lnTo>
                  <a:pt x="450" y="5115"/>
                </a:lnTo>
                <a:lnTo>
                  <a:pt x="407" y="5093"/>
                </a:lnTo>
                <a:lnTo>
                  <a:pt x="385" y="5072"/>
                </a:lnTo>
                <a:lnTo>
                  <a:pt x="364" y="5029"/>
                </a:lnTo>
                <a:lnTo>
                  <a:pt x="385" y="4965"/>
                </a:lnTo>
                <a:lnTo>
                  <a:pt x="428" y="4879"/>
                </a:lnTo>
                <a:lnTo>
                  <a:pt x="492" y="4794"/>
                </a:lnTo>
                <a:lnTo>
                  <a:pt x="492" y="4794"/>
                </a:lnTo>
                <a:lnTo>
                  <a:pt x="664" y="4537"/>
                </a:lnTo>
                <a:lnTo>
                  <a:pt x="878" y="4302"/>
                </a:lnTo>
                <a:lnTo>
                  <a:pt x="1049" y="4066"/>
                </a:lnTo>
                <a:lnTo>
                  <a:pt x="1220" y="3809"/>
                </a:lnTo>
                <a:lnTo>
                  <a:pt x="1220" y="3809"/>
                </a:lnTo>
                <a:lnTo>
                  <a:pt x="1305" y="3617"/>
                </a:lnTo>
                <a:lnTo>
                  <a:pt x="1370" y="3446"/>
                </a:lnTo>
                <a:lnTo>
                  <a:pt x="1391" y="3253"/>
                </a:lnTo>
                <a:lnTo>
                  <a:pt x="1434" y="3061"/>
                </a:lnTo>
                <a:lnTo>
                  <a:pt x="1477" y="2675"/>
                </a:lnTo>
                <a:lnTo>
                  <a:pt x="1498" y="2483"/>
                </a:lnTo>
                <a:lnTo>
                  <a:pt x="1541" y="2312"/>
                </a:lnTo>
                <a:lnTo>
                  <a:pt x="1541" y="2312"/>
                </a:lnTo>
                <a:lnTo>
                  <a:pt x="1669" y="2012"/>
                </a:lnTo>
                <a:lnTo>
                  <a:pt x="1840" y="1734"/>
                </a:lnTo>
                <a:lnTo>
                  <a:pt x="2033" y="1456"/>
                </a:lnTo>
                <a:lnTo>
                  <a:pt x="2247" y="1242"/>
                </a:lnTo>
                <a:lnTo>
                  <a:pt x="2247" y="1242"/>
                </a:lnTo>
                <a:lnTo>
                  <a:pt x="2397" y="1135"/>
                </a:lnTo>
                <a:lnTo>
                  <a:pt x="2525" y="1028"/>
                </a:lnTo>
                <a:lnTo>
                  <a:pt x="2696" y="942"/>
                </a:lnTo>
                <a:lnTo>
                  <a:pt x="2846" y="857"/>
                </a:lnTo>
                <a:lnTo>
                  <a:pt x="3188" y="728"/>
                </a:lnTo>
                <a:lnTo>
                  <a:pt x="3552" y="643"/>
                </a:lnTo>
                <a:lnTo>
                  <a:pt x="3937" y="600"/>
                </a:lnTo>
                <a:lnTo>
                  <a:pt x="4301" y="557"/>
                </a:lnTo>
                <a:lnTo>
                  <a:pt x="4665" y="579"/>
                </a:lnTo>
                <a:lnTo>
                  <a:pt x="5007" y="600"/>
                </a:lnTo>
                <a:lnTo>
                  <a:pt x="5007" y="600"/>
                </a:lnTo>
                <a:lnTo>
                  <a:pt x="5349" y="664"/>
                </a:lnTo>
                <a:lnTo>
                  <a:pt x="5692" y="750"/>
                </a:lnTo>
                <a:lnTo>
                  <a:pt x="6034" y="878"/>
                </a:lnTo>
                <a:lnTo>
                  <a:pt x="6355" y="1028"/>
                </a:lnTo>
                <a:lnTo>
                  <a:pt x="6676" y="1221"/>
                </a:lnTo>
                <a:lnTo>
                  <a:pt x="6954" y="1434"/>
                </a:lnTo>
                <a:lnTo>
                  <a:pt x="7082" y="1541"/>
                </a:lnTo>
                <a:lnTo>
                  <a:pt x="7189" y="1670"/>
                </a:lnTo>
                <a:lnTo>
                  <a:pt x="7318" y="1798"/>
                </a:lnTo>
                <a:lnTo>
                  <a:pt x="7403" y="1948"/>
                </a:lnTo>
                <a:lnTo>
                  <a:pt x="7403" y="1948"/>
                </a:lnTo>
                <a:lnTo>
                  <a:pt x="7574" y="2290"/>
                </a:lnTo>
                <a:lnTo>
                  <a:pt x="7724" y="2633"/>
                </a:lnTo>
                <a:lnTo>
                  <a:pt x="7767" y="2825"/>
                </a:lnTo>
                <a:lnTo>
                  <a:pt x="7810" y="3018"/>
                </a:lnTo>
                <a:lnTo>
                  <a:pt x="7831" y="3189"/>
                </a:lnTo>
                <a:lnTo>
                  <a:pt x="7853" y="3382"/>
                </a:lnTo>
                <a:lnTo>
                  <a:pt x="7853" y="3382"/>
                </a:lnTo>
                <a:lnTo>
                  <a:pt x="7831" y="3553"/>
                </a:lnTo>
                <a:lnTo>
                  <a:pt x="7831" y="3724"/>
                </a:lnTo>
                <a:lnTo>
                  <a:pt x="7746" y="4023"/>
                </a:lnTo>
                <a:lnTo>
                  <a:pt x="7639" y="4323"/>
                </a:lnTo>
                <a:lnTo>
                  <a:pt x="7489" y="4622"/>
                </a:lnTo>
                <a:lnTo>
                  <a:pt x="7489" y="4622"/>
                </a:lnTo>
                <a:lnTo>
                  <a:pt x="7125" y="5371"/>
                </a:lnTo>
                <a:lnTo>
                  <a:pt x="6911" y="5735"/>
                </a:lnTo>
                <a:lnTo>
                  <a:pt x="6676" y="6077"/>
                </a:lnTo>
                <a:lnTo>
                  <a:pt x="6676" y="6077"/>
                </a:lnTo>
                <a:lnTo>
                  <a:pt x="6526" y="6270"/>
                </a:lnTo>
                <a:lnTo>
                  <a:pt x="6398" y="6420"/>
                </a:lnTo>
                <a:lnTo>
                  <a:pt x="6291" y="6569"/>
                </a:lnTo>
                <a:lnTo>
                  <a:pt x="6205" y="6719"/>
                </a:lnTo>
                <a:lnTo>
                  <a:pt x="6184" y="6783"/>
                </a:lnTo>
                <a:lnTo>
                  <a:pt x="6184" y="6826"/>
                </a:lnTo>
                <a:lnTo>
                  <a:pt x="6205" y="6869"/>
                </a:lnTo>
                <a:lnTo>
                  <a:pt x="6248" y="6890"/>
                </a:lnTo>
                <a:lnTo>
                  <a:pt x="6312" y="6890"/>
                </a:lnTo>
                <a:lnTo>
                  <a:pt x="6398" y="6890"/>
                </a:lnTo>
                <a:lnTo>
                  <a:pt x="6398" y="6890"/>
                </a:lnTo>
                <a:lnTo>
                  <a:pt x="6419" y="6869"/>
                </a:lnTo>
                <a:lnTo>
                  <a:pt x="6398" y="6890"/>
                </a:lnTo>
                <a:lnTo>
                  <a:pt x="6398" y="6890"/>
                </a:lnTo>
                <a:lnTo>
                  <a:pt x="6398" y="6890"/>
                </a:lnTo>
                <a:lnTo>
                  <a:pt x="6398" y="6890"/>
                </a:lnTo>
                <a:lnTo>
                  <a:pt x="6333" y="6955"/>
                </a:lnTo>
                <a:lnTo>
                  <a:pt x="6333" y="6955"/>
                </a:lnTo>
                <a:lnTo>
                  <a:pt x="6248" y="7083"/>
                </a:lnTo>
                <a:lnTo>
                  <a:pt x="6184" y="7211"/>
                </a:lnTo>
                <a:lnTo>
                  <a:pt x="6184" y="7211"/>
                </a:lnTo>
                <a:lnTo>
                  <a:pt x="6162" y="7340"/>
                </a:lnTo>
                <a:lnTo>
                  <a:pt x="6184" y="7404"/>
                </a:lnTo>
                <a:lnTo>
                  <a:pt x="6205" y="7404"/>
                </a:lnTo>
                <a:lnTo>
                  <a:pt x="6269" y="7404"/>
                </a:lnTo>
                <a:lnTo>
                  <a:pt x="6419" y="7340"/>
                </a:lnTo>
                <a:lnTo>
                  <a:pt x="6483" y="7340"/>
                </a:lnTo>
                <a:lnTo>
                  <a:pt x="6526" y="7361"/>
                </a:lnTo>
                <a:lnTo>
                  <a:pt x="6526" y="7361"/>
                </a:lnTo>
                <a:lnTo>
                  <a:pt x="6526" y="7404"/>
                </a:lnTo>
                <a:lnTo>
                  <a:pt x="6526" y="7447"/>
                </a:lnTo>
                <a:lnTo>
                  <a:pt x="6440" y="7554"/>
                </a:lnTo>
                <a:lnTo>
                  <a:pt x="6333" y="7661"/>
                </a:lnTo>
                <a:lnTo>
                  <a:pt x="6291" y="7725"/>
                </a:lnTo>
                <a:lnTo>
                  <a:pt x="6269" y="7768"/>
                </a:lnTo>
                <a:lnTo>
                  <a:pt x="6269" y="7768"/>
                </a:lnTo>
                <a:lnTo>
                  <a:pt x="6269" y="7875"/>
                </a:lnTo>
                <a:lnTo>
                  <a:pt x="6291" y="7917"/>
                </a:lnTo>
                <a:lnTo>
                  <a:pt x="6333" y="7939"/>
                </a:lnTo>
                <a:lnTo>
                  <a:pt x="6376" y="7939"/>
                </a:lnTo>
                <a:lnTo>
                  <a:pt x="6505" y="7917"/>
                </a:lnTo>
                <a:lnTo>
                  <a:pt x="6569" y="7896"/>
                </a:lnTo>
                <a:lnTo>
                  <a:pt x="6612" y="7917"/>
                </a:lnTo>
                <a:lnTo>
                  <a:pt x="6612" y="7917"/>
                </a:lnTo>
                <a:lnTo>
                  <a:pt x="6654" y="7982"/>
                </a:lnTo>
                <a:lnTo>
                  <a:pt x="6654" y="8024"/>
                </a:lnTo>
                <a:lnTo>
                  <a:pt x="6633" y="8089"/>
                </a:lnTo>
                <a:lnTo>
                  <a:pt x="6612" y="8131"/>
                </a:lnTo>
                <a:lnTo>
                  <a:pt x="6547" y="8260"/>
                </a:lnTo>
                <a:lnTo>
                  <a:pt x="6526" y="8303"/>
                </a:lnTo>
                <a:lnTo>
                  <a:pt x="6526" y="8345"/>
                </a:lnTo>
                <a:lnTo>
                  <a:pt x="6526" y="8345"/>
                </a:lnTo>
                <a:lnTo>
                  <a:pt x="6740" y="8559"/>
                </a:lnTo>
                <a:lnTo>
                  <a:pt x="6740" y="8559"/>
                </a:lnTo>
                <a:lnTo>
                  <a:pt x="6826" y="8602"/>
                </a:lnTo>
                <a:lnTo>
                  <a:pt x="6868" y="8602"/>
                </a:lnTo>
                <a:lnTo>
                  <a:pt x="6911" y="8581"/>
                </a:lnTo>
                <a:lnTo>
                  <a:pt x="6911" y="8581"/>
                </a:lnTo>
                <a:lnTo>
                  <a:pt x="6975" y="8538"/>
                </a:lnTo>
                <a:lnTo>
                  <a:pt x="7018" y="8452"/>
                </a:lnTo>
                <a:lnTo>
                  <a:pt x="7018" y="8367"/>
                </a:lnTo>
                <a:lnTo>
                  <a:pt x="7039" y="8260"/>
                </a:lnTo>
                <a:lnTo>
                  <a:pt x="6997" y="7875"/>
                </a:lnTo>
                <a:lnTo>
                  <a:pt x="6997" y="7875"/>
                </a:lnTo>
                <a:lnTo>
                  <a:pt x="6997" y="6869"/>
                </a:lnTo>
                <a:lnTo>
                  <a:pt x="6997" y="6869"/>
                </a:lnTo>
                <a:lnTo>
                  <a:pt x="7018" y="6634"/>
                </a:lnTo>
                <a:lnTo>
                  <a:pt x="7061" y="6441"/>
                </a:lnTo>
                <a:lnTo>
                  <a:pt x="7125" y="6270"/>
                </a:lnTo>
                <a:lnTo>
                  <a:pt x="7253" y="6077"/>
                </a:lnTo>
                <a:lnTo>
                  <a:pt x="7253" y="6077"/>
                </a:lnTo>
                <a:lnTo>
                  <a:pt x="7446" y="5778"/>
                </a:lnTo>
                <a:lnTo>
                  <a:pt x="7617" y="5457"/>
                </a:lnTo>
                <a:lnTo>
                  <a:pt x="7617" y="5457"/>
                </a:lnTo>
                <a:lnTo>
                  <a:pt x="7831" y="5050"/>
                </a:lnTo>
                <a:lnTo>
                  <a:pt x="8024" y="4644"/>
                </a:lnTo>
                <a:lnTo>
                  <a:pt x="8173" y="4237"/>
                </a:lnTo>
                <a:lnTo>
                  <a:pt x="8238" y="4002"/>
                </a:lnTo>
                <a:lnTo>
                  <a:pt x="8302" y="3788"/>
                </a:lnTo>
                <a:lnTo>
                  <a:pt x="8302" y="3788"/>
                </a:lnTo>
                <a:lnTo>
                  <a:pt x="8323" y="3638"/>
                </a:lnTo>
                <a:lnTo>
                  <a:pt x="8323" y="3446"/>
                </a:lnTo>
                <a:lnTo>
                  <a:pt x="8302" y="3082"/>
                </a:lnTo>
                <a:lnTo>
                  <a:pt x="8238" y="2718"/>
                </a:lnTo>
                <a:lnTo>
                  <a:pt x="8152" y="2376"/>
                </a:lnTo>
                <a:lnTo>
                  <a:pt x="8152" y="2376"/>
                </a:lnTo>
                <a:close/>
                <a:moveTo>
                  <a:pt x="6119" y="3039"/>
                </a:moveTo>
                <a:lnTo>
                  <a:pt x="6119" y="3039"/>
                </a:lnTo>
                <a:lnTo>
                  <a:pt x="6248" y="2911"/>
                </a:lnTo>
                <a:lnTo>
                  <a:pt x="6333" y="2782"/>
                </a:lnTo>
                <a:lnTo>
                  <a:pt x="6419" y="2633"/>
                </a:lnTo>
                <a:lnTo>
                  <a:pt x="6462" y="2461"/>
                </a:lnTo>
                <a:lnTo>
                  <a:pt x="6462" y="2461"/>
                </a:lnTo>
                <a:lnTo>
                  <a:pt x="6440" y="2312"/>
                </a:lnTo>
                <a:lnTo>
                  <a:pt x="6398" y="2183"/>
                </a:lnTo>
                <a:lnTo>
                  <a:pt x="6355" y="2141"/>
                </a:lnTo>
                <a:lnTo>
                  <a:pt x="6312" y="2098"/>
                </a:lnTo>
                <a:lnTo>
                  <a:pt x="6248" y="2055"/>
                </a:lnTo>
                <a:lnTo>
                  <a:pt x="6162" y="2034"/>
                </a:lnTo>
                <a:lnTo>
                  <a:pt x="6162" y="2034"/>
                </a:lnTo>
                <a:lnTo>
                  <a:pt x="6077" y="2034"/>
                </a:lnTo>
                <a:lnTo>
                  <a:pt x="5970" y="2034"/>
                </a:lnTo>
                <a:lnTo>
                  <a:pt x="5756" y="2055"/>
                </a:lnTo>
                <a:lnTo>
                  <a:pt x="5542" y="2055"/>
                </a:lnTo>
                <a:lnTo>
                  <a:pt x="5456" y="2055"/>
                </a:lnTo>
                <a:lnTo>
                  <a:pt x="5392" y="2012"/>
                </a:lnTo>
                <a:lnTo>
                  <a:pt x="5392" y="2012"/>
                </a:lnTo>
                <a:lnTo>
                  <a:pt x="5328" y="1927"/>
                </a:lnTo>
                <a:lnTo>
                  <a:pt x="5285" y="1841"/>
                </a:lnTo>
                <a:lnTo>
                  <a:pt x="5221" y="1648"/>
                </a:lnTo>
                <a:lnTo>
                  <a:pt x="5157" y="1434"/>
                </a:lnTo>
                <a:lnTo>
                  <a:pt x="5092" y="1349"/>
                </a:lnTo>
                <a:lnTo>
                  <a:pt x="5028" y="1263"/>
                </a:lnTo>
                <a:lnTo>
                  <a:pt x="5028" y="1263"/>
                </a:lnTo>
                <a:lnTo>
                  <a:pt x="4921" y="1199"/>
                </a:lnTo>
                <a:lnTo>
                  <a:pt x="4836" y="1178"/>
                </a:lnTo>
                <a:lnTo>
                  <a:pt x="4750" y="1178"/>
                </a:lnTo>
                <a:lnTo>
                  <a:pt x="4665" y="1199"/>
                </a:lnTo>
                <a:lnTo>
                  <a:pt x="4579" y="1242"/>
                </a:lnTo>
                <a:lnTo>
                  <a:pt x="4493" y="1306"/>
                </a:lnTo>
                <a:lnTo>
                  <a:pt x="4344" y="1434"/>
                </a:lnTo>
                <a:lnTo>
                  <a:pt x="4344" y="1434"/>
                </a:lnTo>
                <a:lnTo>
                  <a:pt x="4258" y="1563"/>
                </a:lnTo>
                <a:lnTo>
                  <a:pt x="4151" y="1713"/>
                </a:lnTo>
                <a:lnTo>
                  <a:pt x="4065" y="1862"/>
                </a:lnTo>
                <a:lnTo>
                  <a:pt x="4023" y="1927"/>
                </a:lnTo>
                <a:lnTo>
                  <a:pt x="3980" y="1948"/>
                </a:lnTo>
                <a:lnTo>
                  <a:pt x="3980" y="1948"/>
                </a:lnTo>
                <a:lnTo>
                  <a:pt x="3916" y="1948"/>
                </a:lnTo>
                <a:lnTo>
                  <a:pt x="3852" y="1948"/>
                </a:lnTo>
                <a:lnTo>
                  <a:pt x="3680" y="1884"/>
                </a:lnTo>
                <a:lnTo>
                  <a:pt x="3509" y="1841"/>
                </a:lnTo>
                <a:lnTo>
                  <a:pt x="3381" y="1798"/>
                </a:lnTo>
                <a:lnTo>
                  <a:pt x="3381" y="1798"/>
                </a:lnTo>
                <a:lnTo>
                  <a:pt x="3295" y="1820"/>
                </a:lnTo>
                <a:lnTo>
                  <a:pt x="3231" y="1820"/>
                </a:lnTo>
                <a:lnTo>
                  <a:pt x="3103" y="1905"/>
                </a:lnTo>
                <a:lnTo>
                  <a:pt x="2996" y="1991"/>
                </a:lnTo>
                <a:lnTo>
                  <a:pt x="2910" y="2119"/>
                </a:lnTo>
                <a:lnTo>
                  <a:pt x="2867" y="2269"/>
                </a:lnTo>
                <a:lnTo>
                  <a:pt x="2846" y="2419"/>
                </a:lnTo>
                <a:lnTo>
                  <a:pt x="2867" y="2568"/>
                </a:lnTo>
                <a:lnTo>
                  <a:pt x="2931" y="2697"/>
                </a:lnTo>
                <a:lnTo>
                  <a:pt x="2931" y="2697"/>
                </a:lnTo>
                <a:lnTo>
                  <a:pt x="3038" y="2825"/>
                </a:lnTo>
                <a:lnTo>
                  <a:pt x="3188" y="2932"/>
                </a:lnTo>
                <a:lnTo>
                  <a:pt x="3252" y="2996"/>
                </a:lnTo>
                <a:lnTo>
                  <a:pt x="3295" y="3061"/>
                </a:lnTo>
                <a:lnTo>
                  <a:pt x="3317" y="3146"/>
                </a:lnTo>
                <a:lnTo>
                  <a:pt x="3295" y="3210"/>
                </a:lnTo>
                <a:lnTo>
                  <a:pt x="3295" y="3210"/>
                </a:lnTo>
                <a:lnTo>
                  <a:pt x="3252" y="3253"/>
                </a:lnTo>
                <a:lnTo>
                  <a:pt x="3210" y="3317"/>
                </a:lnTo>
                <a:lnTo>
                  <a:pt x="3081" y="3382"/>
                </a:lnTo>
                <a:lnTo>
                  <a:pt x="2974" y="3467"/>
                </a:lnTo>
                <a:lnTo>
                  <a:pt x="2910" y="3531"/>
                </a:lnTo>
                <a:lnTo>
                  <a:pt x="2867" y="3595"/>
                </a:lnTo>
                <a:lnTo>
                  <a:pt x="2867" y="3595"/>
                </a:lnTo>
                <a:lnTo>
                  <a:pt x="2803" y="3767"/>
                </a:lnTo>
                <a:lnTo>
                  <a:pt x="2803" y="3916"/>
                </a:lnTo>
                <a:lnTo>
                  <a:pt x="2825" y="4045"/>
                </a:lnTo>
                <a:lnTo>
                  <a:pt x="2910" y="4152"/>
                </a:lnTo>
                <a:lnTo>
                  <a:pt x="2996" y="4216"/>
                </a:lnTo>
                <a:lnTo>
                  <a:pt x="3124" y="4280"/>
                </a:lnTo>
                <a:lnTo>
                  <a:pt x="3274" y="4323"/>
                </a:lnTo>
                <a:lnTo>
                  <a:pt x="3445" y="4323"/>
                </a:lnTo>
                <a:lnTo>
                  <a:pt x="3445" y="4323"/>
                </a:lnTo>
                <a:lnTo>
                  <a:pt x="3616" y="4280"/>
                </a:lnTo>
                <a:lnTo>
                  <a:pt x="3702" y="4280"/>
                </a:lnTo>
                <a:lnTo>
                  <a:pt x="3766" y="4323"/>
                </a:lnTo>
                <a:lnTo>
                  <a:pt x="3766" y="4323"/>
                </a:lnTo>
                <a:lnTo>
                  <a:pt x="3809" y="4366"/>
                </a:lnTo>
                <a:lnTo>
                  <a:pt x="3852" y="4451"/>
                </a:lnTo>
                <a:lnTo>
                  <a:pt x="3916" y="4601"/>
                </a:lnTo>
                <a:lnTo>
                  <a:pt x="3916" y="4601"/>
                </a:lnTo>
                <a:lnTo>
                  <a:pt x="4023" y="4708"/>
                </a:lnTo>
                <a:lnTo>
                  <a:pt x="4151" y="4815"/>
                </a:lnTo>
                <a:lnTo>
                  <a:pt x="4301" y="4879"/>
                </a:lnTo>
                <a:lnTo>
                  <a:pt x="4386" y="4879"/>
                </a:lnTo>
                <a:lnTo>
                  <a:pt x="4472" y="4879"/>
                </a:lnTo>
                <a:lnTo>
                  <a:pt x="4472" y="4879"/>
                </a:lnTo>
                <a:lnTo>
                  <a:pt x="4579" y="4879"/>
                </a:lnTo>
                <a:lnTo>
                  <a:pt x="4665" y="4836"/>
                </a:lnTo>
                <a:lnTo>
                  <a:pt x="4729" y="4794"/>
                </a:lnTo>
                <a:lnTo>
                  <a:pt x="4814" y="4729"/>
                </a:lnTo>
                <a:lnTo>
                  <a:pt x="4921" y="4580"/>
                </a:lnTo>
                <a:lnTo>
                  <a:pt x="5028" y="4430"/>
                </a:lnTo>
                <a:lnTo>
                  <a:pt x="5028" y="4430"/>
                </a:lnTo>
                <a:lnTo>
                  <a:pt x="5092" y="4344"/>
                </a:lnTo>
                <a:lnTo>
                  <a:pt x="5157" y="4302"/>
                </a:lnTo>
                <a:lnTo>
                  <a:pt x="5221" y="4302"/>
                </a:lnTo>
                <a:lnTo>
                  <a:pt x="5285" y="4302"/>
                </a:lnTo>
                <a:lnTo>
                  <a:pt x="5413" y="4323"/>
                </a:lnTo>
                <a:lnTo>
                  <a:pt x="5585" y="4366"/>
                </a:lnTo>
                <a:lnTo>
                  <a:pt x="5585" y="4366"/>
                </a:lnTo>
                <a:lnTo>
                  <a:pt x="5756" y="4366"/>
                </a:lnTo>
                <a:lnTo>
                  <a:pt x="5841" y="4366"/>
                </a:lnTo>
                <a:lnTo>
                  <a:pt x="5906" y="4323"/>
                </a:lnTo>
                <a:lnTo>
                  <a:pt x="6034" y="4259"/>
                </a:lnTo>
                <a:lnTo>
                  <a:pt x="6098" y="4130"/>
                </a:lnTo>
                <a:lnTo>
                  <a:pt x="6141" y="4002"/>
                </a:lnTo>
                <a:lnTo>
                  <a:pt x="6141" y="3852"/>
                </a:lnTo>
                <a:lnTo>
                  <a:pt x="6119" y="3681"/>
                </a:lnTo>
                <a:lnTo>
                  <a:pt x="6055" y="3531"/>
                </a:lnTo>
                <a:lnTo>
                  <a:pt x="6055" y="3531"/>
                </a:lnTo>
                <a:lnTo>
                  <a:pt x="5970" y="3382"/>
                </a:lnTo>
                <a:lnTo>
                  <a:pt x="5970" y="3317"/>
                </a:lnTo>
                <a:lnTo>
                  <a:pt x="5970" y="3275"/>
                </a:lnTo>
                <a:lnTo>
                  <a:pt x="5970" y="3232"/>
                </a:lnTo>
                <a:lnTo>
                  <a:pt x="6012" y="3168"/>
                </a:lnTo>
                <a:lnTo>
                  <a:pt x="6119" y="3039"/>
                </a:lnTo>
                <a:lnTo>
                  <a:pt x="6119" y="3039"/>
                </a:lnTo>
                <a:close/>
                <a:moveTo>
                  <a:pt x="3723" y="3745"/>
                </a:moveTo>
                <a:lnTo>
                  <a:pt x="3723" y="3745"/>
                </a:lnTo>
                <a:lnTo>
                  <a:pt x="3723" y="3831"/>
                </a:lnTo>
                <a:lnTo>
                  <a:pt x="3702" y="3895"/>
                </a:lnTo>
                <a:lnTo>
                  <a:pt x="3680" y="3959"/>
                </a:lnTo>
                <a:lnTo>
                  <a:pt x="3638" y="4002"/>
                </a:lnTo>
                <a:lnTo>
                  <a:pt x="3573" y="4023"/>
                </a:lnTo>
                <a:lnTo>
                  <a:pt x="3509" y="4045"/>
                </a:lnTo>
                <a:lnTo>
                  <a:pt x="3338" y="4066"/>
                </a:lnTo>
                <a:lnTo>
                  <a:pt x="3338" y="4066"/>
                </a:lnTo>
                <a:lnTo>
                  <a:pt x="3231" y="4023"/>
                </a:lnTo>
                <a:lnTo>
                  <a:pt x="3124" y="3959"/>
                </a:lnTo>
                <a:lnTo>
                  <a:pt x="3081" y="3916"/>
                </a:lnTo>
                <a:lnTo>
                  <a:pt x="3060" y="3874"/>
                </a:lnTo>
                <a:lnTo>
                  <a:pt x="3038" y="3809"/>
                </a:lnTo>
                <a:lnTo>
                  <a:pt x="3038" y="3745"/>
                </a:lnTo>
                <a:lnTo>
                  <a:pt x="3038" y="3745"/>
                </a:lnTo>
                <a:lnTo>
                  <a:pt x="3081" y="3702"/>
                </a:lnTo>
                <a:lnTo>
                  <a:pt x="3124" y="3638"/>
                </a:lnTo>
                <a:lnTo>
                  <a:pt x="3274" y="3510"/>
                </a:lnTo>
                <a:lnTo>
                  <a:pt x="3445" y="3403"/>
                </a:lnTo>
                <a:lnTo>
                  <a:pt x="3509" y="3382"/>
                </a:lnTo>
                <a:lnTo>
                  <a:pt x="3573" y="3360"/>
                </a:lnTo>
                <a:lnTo>
                  <a:pt x="3573" y="3360"/>
                </a:lnTo>
                <a:lnTo>
                  <a:pt x="3616" y="3382"/>
                </a:lnTo>
                <a:lnTo>
                  <a:pt x="3659" y="3446"/>
                </a:lnTo>
                <a:lnTo>
                  <a:pt x="3723" y="3574"/>
                </a:lnTo>
                <a:lnTo>
                  <a:pt x="3745" y="3702"/>
                </a:lnTo>
                <a:lnTo>
                  <a:pt x="3745" y="3745"/>
                </a:lnTo>
                <a:lnTo>
                  <a:pt x="3723" y="3745"/>
                </a:lnTo>
                <a:lnTo>
                  <a:pt x="3723" y="3745"/>
                </a:lnTo>
                <a:close/>
                <a:moveTo>
                  <a:pt x="3702" y="2975"/>
                </a:moveTo>
                <a:lnTo>
                  <a:pt x="3702" y="2975"/>
                </a:lnTo>
                <a:lnTo>
                  <a:pt x="3616" y="2975"/>
                </a:lnTo>
                <a:lnTo>
                  <a:pt x="3531" y="2954"/>
                </a:lnTo>
                <a:lnTo>
                  <a:pt x="3445" y="2889"/>
                </a:lnTo>
                <a:lnTo>
                  <a:pt x="3359" y="2825"/>
                </a:lnTo>
                <a:lnTo>
                  <a:pt x="3188" y="2633"/>
                </a:lnTo>
                <a:lnTo>
                  <a:pt x="3145" y="2547"/>
                </a:lnTo>
                <a:lnTo>
                  <a:pt x="3103" y="2483"/>
                </a:lnTo>
                <a:lnTo>
                  <a:pt x="3103" y="2483"/>
                </a:lnTo>
                <a:lnTo>
                  <a:pt x="3103" y="2397"/>
                </a:lnTo>
                <a:lnTo>
                  <a:pt x="3124" y="2312"/>
                </a:lnTo>
                <a:lnTo>
                  <a:pt x="3145" y="2248"/>
                </a:lnTo>
                <a:lnTo>
                  <a:pt x="3188" y="2183"/>
                </a:lnTo>
                <a:lnTo>
                  <a:pt x="3252" y="2119"/>
                </a:lnTo>
                <a:lnTo>
                  <a:pt x="3317" y="2076"/>
                </a:lnTo>
                <a:lnTo>
                  <a:pt x="3381" y="2055"/>
                </a:lnTo>
                <a:lnTo>
                  <a:pt x="3466" y="2055"/>
                </a:lnTo>
                <a:lnTo>
                  <a:pt x="3466" y="2055"/>
                </a:lnTo>
                <a:lnTo>
                  <a:pt x="3638" y="2098"/>
                </a:lnTo>
                <a:lnTo>
                  <a:pt x="3766" y="2141"/>
                </a:lnTo>
                <a:lnTo>
                  <a:pt x="3809" y="2183"/>
                </a:lnTo>
                <a:lnTo>
                  <a:pt x="3852" y="2226"/>
                </a:lnTo>
                <a:lnTo>
                  <a:pt x="3873" y="2290"/>
                </a:lnTo>
                <a:lnTo>
                  <a:pt x="3873" y="2376"/>
                </a:lnTo>
                <a:lnTo>
                  <a:pt x="3873" y="2376"/>
                </a:lnTo>
                <a:lnTo>
                  <a:pt x="3873" y="2504"/>
                </a:lnTo>
                <a:lnTo>
                  <a:pt x="3830" y="2697"/>
                </a:lnTo>
                <a:lnTo>
                  <a:pt x="3787" y="2868"/>
                </a:lnTo>
                <a:lnTo>
                  <a:pt x="3745" y="2932"/>
                </a:lnTo>
                <a:lnTo>
                  <a:pt x="3702" y="2975"/>
                </a:lnTo>
                <a:lnTo>
                  <a:pt x="3702" y="2975"/>
                </a:lnTo>
                <a:close/>
                <a:moveTo>
                  <a:pt x="4386" y="1691"/>
                </a:moveTo>
                <a:lnTo>
                  <a:pt x="4386" y="1691"/>
                </a:lnTo>
                <a:lnTo>
                  <a:pt x="4493" y="1541"/>
                </a:lnTo>
                <a:lnTo>
                  <a:pt x="4558" y="1499"/>
                </a:lnTo>
                <a:lnTo>
                  <a:pt x="4622" y="1456"/>
                </a:lnTo>
                <a:lnTo>
                  <a:pt x="4686" y="1434"/>
                </a:lnTo>
                <a:lnTo>
                  <a:pt x="4750" y="1413"/>
                </a:lnTo>
                <a:lnTo>
                  <a:pt x="4814" y="1456"/>
                </a:lnTo>
                <a:lnTo>
                  <a:pt x="4900" y="1499"/>
                </a:lnTo>
                <a:lnTo>
                  <a:pt x="4900" y="1499"/>
                </a:lnTo>
                <a:lnTo>
                  <a:pt x="4985" y="1627"/>
                </a:lnTo>
                <a:lnTo>
                  <a:pt x="5071" y="1798"/>
                </a:lnTo>
                <a:lnTo>
                  <a:pt x="5114" y="1969"/>
                </a:lnTo>
                <a:lnTo>
                  <a:pt x="5135" y="2119"/>
                </a:lnTo>
                <a:lnTo>
                  <a:pt x="5135" y="2119"/>
                </a:lnTo>
                <a:lnTo>
                  <a:pt x="5071" y="2183"/>
                </a:lnTo>
                <a:lnTo>
                  <a:pt x="5007" y="2248"/>
                </a:lnTo>
                <a:lnTo>
                  <a:pt x="4943" y="2269"/>
                </a:lnTo>
                <a:lnTo>
                  <a:pt x="4857" y="2312"/>
                </a:lnTo>
                <a:lnTo>
                  <a:pt x="4772" y="2312"/>
                </a:lnTo>
                <a:lnTo>
                  <a:pt x="4686" y="2312"/>
                </a:lnTo>
                <a:lnTo>
                  <a:pt x="4622" y="2312"/>
                </a:lnTo>
                <a:lnTo>
                  <a:pt x="4536" y="2290"/>
                </a:lnTo>
                <a:lnTo>
                  <a:pt x="4536" y="2290"/>
                </a:lnTo>
                <a:lnTo>
                  <a:pt x="4429" y="2226"/>
                </a:lnTo>
                <a:lnTo>
                  <a:pt x="4344" y="2162"/>
                </a:lnTo>
                <a:lnTo>
                  <a:pt x="4279" y="2098"/>
                </a:lnTo>
                <a:lnTo>
                  <a:pt x="4258" y="2034"/>
                </a:lnTo>
                <a:lnTo>
                  <a:pt x="4258" y="1969"/>
                </a:lnTo>
                <a:lnTo>
                  <a:pt x="4279" y="1884"/>
                </a:lnTo>
                <a:lnTo>
                  <a:pt x="4322" y="1798"/>
                </a:lnTo>
                <a:lnTo>
                  <a:pt x="4386" y="1691"/>
                </a:lnTo>
                <a:lnTo>
                  <a:pt x="4386" y="1691"/>
                </a:lnTo>
                <a:close/>
                <a:moveTo>
                  <a:pt x="4151" y="2376"/>
                </a:moveTo>
                <a:lnTo>
                  <a:pt x="4151" y="2376"/>
                </a:lnTo>
                <a:lnTo>
                  <a:pt x="4215" y="2397"/>
                </a:lnTo>
                <a:lnTo>
                  <a:pt x="4279" y="2419"/>
                </a:lnTo>
                <a:lnTo>
                  <a:pt x="4344" y="2461"/>
                </a:lnTo>
                <a:lnTo>
                  <a:pt x="4365" y="2504"/>
                </a:lnTo>
                <a:lnTo>
                  <a:pt x="4365" y="2504"/>
                </a:lnTo>
                <a:lnTo>
                  <a:pt x="4365" y="2547"/>
                </a:lnTo>
                <a:lnTo>
                  <a:pt x="4322" y="2590"/>
                </a:lnTo>
                <a:lnTo>
                  <a:pt x="4215" y="2654"/>
                </a:lnTo>
                <a:lnTo>
                  <a:pt x="4172" y="2675"/>
                </a:lnTo>
                <a:lnTo>
                  <a:pt x="4130" y="2675"/>
                </a:lnTo>
                <a:lnTo>
                  <a:pt x="4087" y="2654"/>
                </a:lnTo>
                <a:lnTo>
                  <a:pt x="4065" y="2590"/>
                </a:lnTo>
                <a:lnTo>
                  <a:pt x="4065" y="2590"/>
                </a:lnTo>
                <a:lnTo>
                  <a:pt x="4087" y="2461"/>
                </a:lnTo>
                <a:lnTo>
                  <a:pt x="4108" y="2419"/>
                </a:lnTo>
                <a:lnTo>
                  <a:pt x="4151" y="2376"/>
                </a:lnTo>
                <a:lnTo>
                  <a:pt x="4151" y="2376"/>
                </a:lnTo>
                <a:close/>
                <a:moveTo>
                  <a:pt x="4001" y="3809"/>
                </a:moveTo>
                <a:lnTo>
                  <a:pt x="4001" y="3809"/>
                </a:lnTo>
                <a:lnTo>
                  <a:pt x="4023" y="3745"/>
                </a:lnTo>
                <a:lnTo>
                  <a:pt x="4065" y="3724"/>
                </a:lnTo>
                <a:lnTo>
                  <a:pt x="4130" y="3702"/>
                </a:lnTo>
                <a:lnTo>
                  <a:pt x="4172" y="3724"/>
                </a:lnTo>
                <a:lnTo>
                  <a:pt x="4279" y="3788"/>
                </a:lnTo>
                <a:lnTo>
                  <a:pt x="4322" y="3809"/>
                </a:lnTo>
                <a:lnTo>
                  <a:pt x="4322" y="3852"/>
                </a:lnTo>
                <a:lnTo>
                  <a:pt x="4322" y="3852"/>
                </a:lnTo>
                <a:lnTo>
                  <a:pt x="4322" y="3874"/>
                </a:lnTo>
                <a:lnTo>
                  <a:pt x="4279" y="3895"/>
                </a:lnTo>
                <a:lnTo>
                  <a:pt x="4172" y="3916"/>
                </a:lnTo>
                <a:lnTo>
                  <a:pt x="4130" y="3916"/>
                </a:lnTo>
                <a:lnTo>
                  <a:pt x="4065" y="3895"/>
                </a:lnTo>
                <a:lnTo>
                  <a:pt x="4023" y="3874"/>
                </a:lnTo>
                <a:lnTo>
                  <a:pt x="4001" y="3809"/>
                </a:lnTo>
                <a:lnTo>
                  <a:pt x="4001" y="3809"/>
                </a:lnTo>
                <a:close/>
                <a:moveTo>
                  <a:pt x="4857" y="4216"/>
                </a:moveTo>
                <a:lnTo>
                  <a:pt x="4857" y="4216"/>
                </a:lnTo>
                <a:lnTo>
                  <a:pt x="4836" y="4280"/>
                </a:lnTo>
                <a:lnTo>
                  <a:pt x="4814" y="4344"/>
                </a:lnTo>
                <a:lnTo>
                  <a:pt x="4707" y="4451"/>
                </a:lnTo>
                <a:lnTo>
                  <a:pt x="4600" y="4537"/>
                </a:lnTo>
                <a:lnTo>
                  <a:pt x="4493" y="4601"/>
                </a:lnTo>
                <a:lnTo>
                  <a:pt x="4493" y="4601"/>
                </a:lnTo>
                <a:lnTo>
                  <a:pt x="4365" y="4580"/>
                </a:lnTo>
                <a:lnTo>
                  <a:pt x="4237" y="4515"/>
                </a:lnTo>
                <a:lnTo>
                  <a:pt x="4130" y="4430"/>
                </a:lnTo>
                <a:lnTo>
                  <a:pt x="4108" y="4387"/>
                </a:lnTo>
                <a:lnTo>
                  <a:pt x="4087" y="4323"/>
                </a:lnTo>
                <a:lnTo>
                  <a:pt x="4087" y="4323"/>
                </a:lnTo>
                <a:lnTo>
                  <a:pt x="4108" y="4259"/>
                </a:lnTo>
                <a:lnTo>
                  <a:pt x="4130" y="4216"/>
                </a:lnTo>
                <a:lnTo>
                  <a:pt x="4194" y="4173"/>
                </a:lnTo>
                <a:lnTo>
                  <a:pt x="4258" y="4152"/>
                </a:lnTo>
                <a:lnTo>
                  <a:pt x="4408" y="4109"/>
                </a:lnTo>
                <a:lnTo>
                  <a:pt x="4536" y="4088"/>
                </a:lnTo>
                <a:lnTo>
                  <a:pt x="4536" y="4088"/>
                </a:lnTo>
                <a:lnTo>
                  <a:pt x="4665" y="4066"/>
                </a:lnTo>
                <a:lnTo>
                  <a:pt x="4772" y="4066"/>
                </a:lnTo>
                <a:lnTo>
                  <a:pt x="4814" y="4066"/>
                </a:lnTo>
                <a:lnTo>
                  <a:pt x="4836" y="4109"/>
                </a:lnTo>
                <a:lnTo>
                  <a:pt x="4857" y="4152"/>
                </a:lnTo>
                <a:lnTo>
                  <a:pt x="4857" y="4216"/>
                </a:lnTo>
                <a:lnTo>
                  <a:pt x="4857" y="4216"/>
                </a:lnTo>
                <a:close/>
                <a:moveTo>
                  <a:pt x="5199" y="3125"/>
                </a:moveTo>
                <a:lnTo>
                  <a:pt x="5199" y="3125"/>
                </a:lnTo>
                <a:lnTo>
                  <a:pt x="5157" y="3339"/>
                </a:lnTo>
                <a:lnTo>
                  <a:pt x="5114" y="3424"/>
                </a:lnTo>
                <a:lnTo>
                  <a:pt x="5071" y="3510"/>
                </a:lnTo>
                <a:lnTo>
                  <a:pt x="5007" y="3595"/>
                </a:lnTo>
                <a:lnTo>
                  <a:pt x="4943" y="3660"/>
                </a:lnTo>
                <a:lnTo>
                  <a:pt x="4836" y="3702"/>
                </a:lnTo>
                <a:lnTo>
                  <a:pt x="4729" y="3702"/>
                </a:lnTo>
                <a:lnTo>
                  <a:pt x="4729" y="3702"/>
                </a:lnTo>
                <a:lnTo>
                  <a:pt x="4665" y="3702"/>
                </a:lnTo>
                <a:lnTo>
                  <a:pt x="4558" y="3660"/>
                </a:lnTo>
                <a:lnTo>
                  <a:pt x="4301" y="3531"/>
                </a:lnTo>
                <a:lnTo>
                  <a:pt x="4194" y="3467"/>
                </a:lnTo>
                <a:lnTo>
                  <a:pt x="4108" y="3382"/>
                </a:lnTo>
                <a:lnTo>
                  <a:pt x="4044" y="3296"/>
                </a:lnTo>
                <a:lnTo>
                  <a:pt x="4023" y="3232"/>
                </a:lnTo>
                <a:lnTo>
                  <a:pt x="4023" y="3232"/>
                </a:lnTo>
                <a:lnTo>
                  <a:pt x="4044" y="3146"/>
                </a:lnTo>
                <a:lnTo>
                  <a:pt x="4087" y="3061"/>
                </a:lnTo>
                <a:lnTo>
                  <a:pt x="4172" y="2975"/>
                </a:lnTo>
                <a:lnTo>
                  <a:pt x="4279" y="2889"/>
                </a:lnTo>
                <a:lnTo>
                  <a:pt x="4493" y="2761"/>
                </a:lnTo>
                <a:lnTo>
                  <a:pt x="4600" y="2718"/>
                </a:lnTo>
                <a:lnTo>
                  <a:pt x="4686" y="2697"/>
                </a:lnTo>
                <a:lnTo>
                  <a:pt x="4686" y="2697"/>
                </a:lnTo>
                <a:lnTo>
                  <a:pt x="4750" y="2697"/>
                </a:lnTo>
                <a:lnTo>
                  <a:pt x="4836" y="2740"/>
                </a:lnTo>
                <a:lnTo>
                  <a:pt x="5007" y="2847"/>
                </a:lnTo>
                <a:lnTo>
                  <a:pt x="5092" y="2911"/>
                </a:lnTo>
                <a:lnTo>
                  <a:pt x="5157" y="2996"/>
                </a:lnTo>
                <a:lnTo>
                  <a:pt x="5178" y="3061"/>
                </a:lnTo>
                <a:lnTo>
                  <a:pt x="5199" y="3125"/>
                </a:lnTo>
                <a:lnTo>
                  <a:pt x="5199" y="3125"/>
                </a:lnTo>
                <a:close/>
                <a:moveTo>
                  <a:pt x="5050" y="2547"/>
                </a:moveTo>
                <a:lnTo>
                  <a:pt x="5050" y="2547"/>
                </a:lnTo>
                <a:lnTo>
                  <a:pt x="5050" y="2526"/>
                </a:lnTo>
                <a:lnTo>
                  <a:pt x="5071" y="2504"/>
                </a:lnTo>
                <a:lnTo>
                  <a:pt x="5135" y="2461"/>
                </a:lnTo>
                <a:lnTo>
                  <a:pt x="5178" y="2483"/>
                </a:lnTo>
                <a:lnTo>
                  <a:pt x="5199" y="2483"/>
                </a:lnTo>
                <a:lnTo>
                  <a:pt x="5221" y="2526"/>
                </a:lnTo>
                <a:lnTo>
                  <a:pt x="5221" y="2568"/>
                </a:lnTo>
                <a:lnTo>
                  <a:pt x="5221" y="2568"/>
                </a:lnTo>
                <a:lnTo>
                  <a:pt x="5221" y="2611"/>
                </a:lnTo>
                <a:lnTo>
                  <a:pt x="5199" y="2633"/>
                </a:lnTo>
                <a:lnTo>
                  <a:pt x="5178" y="2654"/>
                </a:lnTo>
                <a:lnTo>
                  <a:pt x="5135" y="2654"/>
                </a:lnTo>
                <a:lnTo>
                  <a:pt x="5071" y="2611"/>
                </a:lnTo>
                <a:lnTo>
                  <a:pt x="5050" y="2590"/>
                </a:lnTo>
                <a:lnTo>
                  <a:pt x="5050" y="2547"/>
                </a:lnTo>
                <a:lnTo>
                  <a:pt x="5050" y="2547"/>
                </a:lnTo>
                <a:close/>
                <a:moveTo>
                  <a:pt x="5649" y="2312"/>
                </a:moveTo>
                <a:lnTo>
                  <a:pt x="5649" y="2312"/>
                </a:lnTo>
                <a:lnTo>
                  <a:pt x="5820" y="2290"/>
                </a:lnTo>
                <a:lnTo>
                  <a:pt x="5927" y="2290"/>
                </a:lnTo>
                <a:lnTo>
                  <a:pt x="6012" y="2312"/>
                </a:lnTo>
                <a:lnTo>
                  <a:pt x="6098" y="2333"/>
                </a:lnTo>
                <a:lnTo>
                  <a:pt x="6141" y="2397"/>
                </a:lnTo>
                <a:lnTo>
                  <a:pt x="6162" y="2461"/>
                </a:lnTo>
                <a:lnTo>
                  <a:pt x="6141" y="2568"/>
                </a:lnTo>
                <a:lnTo>
                  <a:pt x="6141" y="2568"/>
                </a:lnTo>
                <a:lnTo>
                  <a:pt x="6077" y="2675"/>
                </a:lnTo>
                <a:lnTo>
                  <a:pt x="5970" y="2825"/>
                </a:lnTo>
                <a:lnTo>
                  <a:pt x="5841" y="2975"/>
                </a:lnTo>
                <a:lnTo>
                  <a:pt x="5777" y="3018"/>
                </a:lnTo>
                <a:lnTo>
                  <a:pt x="5734" y="3061"/>
                </a:lnTo>
                <a:lnTo>
                  <a:pt x="5734" y="3061"/>
                </a:lnTo>
                <a:lnTo>
                  <a:pt x="5649" y="3061"/>
                </a:lnTo>
                <a:lnTo>
                  <a:pt x="5585" y="3018"/>
                </a:lnTo>
                <a:lnTo>
                  <a:pt x="5520" y="2975"/>
                </a:lnTo>
                <a:lnTo>
                  <a:pt x="5478" y="2889"/>
                </a:lnTo>
                <a:lnTo>
                  <a:pt x="5435" y="2740"/>
                </a:lnTo>
                <a:lnTo>
                  <a:pt x="5413" y="2611"/>
                </a:lnTo>
                <a:lnTo>
                  <a:pt x="5413" y="2611"/>
                </a:lnTo>
                <a:lnTo>
                  <a:pt x="5435" y="2483"/>
                </a:lnTo>
                <a:lnTo>
                  <a:pt x="5456" y="2397"/>
                </a:lnTo>
                <a:lnTo>
                  <a:pt x="5520" y="2333"/>
                </a:lnTo>
                <a:lnTo>
                  <a:pt x="5649" y="2312"/>
                </a:lnTo>
                <a:lnTo>
                  <a:pt x="5649" y="2312"/>
                </a:lnTo>
                <a:close/>
                <a:moveTo>
                  <a:pt x="5435" y="3339"/>
                </a:moveTo>
                <a:lnTo>
                  <a:pt x="5435" y="3339"/>
                </a:lnTo>
                <a:lnTo>
                  <a:pt x="5392" y="3296"/>
                </a:lnTo>
                <a:lnTo>
                  <a:pt x="5392" y="3275"/>
                </a:lnTo>
                <a:lnTo>
                  <a:pt x="5413" y="3232"/>
                </a:lnTo>
                <a:lnTo>
                  <a:pt x="5435" y="3232"/>
                </a:lnTo>
                <a:lnTo>
                  <a:pt x="5456" y="3232"/>
                </a:lnTo>
                <a:lnTo>
                  <a:pt x="5478" y="3232"/>
                </a:lnTo>
                <a:lnTo>
                  <a:pt x="5478" y="3275"/>
                </a:lnTo>
                <a:lnTo>
                  <a:pt x="5435" y="3339"/>
                </a:lnTo>
                <a:lnTo>
                  <a:pt x="5435" y="3339"/>
                </a:lnTo>
                <a:close/>
                <a:moveTo>
                  <a:pt x="5242" y="3895"/>
                </a:moveTo>
                <a:lnTo>
                  <a:pt x="5242" y="3895"/>
                </a:lnTo>
                <a:lnTo>
                  <a:pt x="5264" y="3831"/>
                </a:lnTo>
                <a:lnTo>
                  <a:pt x="5285" y="3767"/>
                </a:lnTo>
                <a:lnTo>
                  <a:pt x="5413" y="3638"/>
                </a:lnTo>
                <a:lnTo>
                  <a:pt x="5542" y="3553"/>
                </a:lnTo>
                <a:lnTo>
                  <a:pt x="5670" y="3510"/>
                </a:lnTo>
                <a:lnTo>
                  <a:pt x="5670" y="3510"/>
                </a:lnTo>
                <a:lnTo>
                  <a:pt x="5734" y="3510"/>
                </a:lnTo>
                <a:lnTo>
                  <a:pt x="5799" y="3510"/>
                </a:lnTo>
                <a:lnTo>
                  <a:pt x="5841" y="3553"/>
                </a:lnTo>
                <a:lnTo>
                  <a:pt x="5884" y="3574"/>
                </a:lnTo>
                <a:lnTo>
                  <a:pt x="5927" y="3660"/>
                </a:lnTo>
                <a:lnTo>
                  <a:pt x="5948" y="3788"/>
                </a:lnTo>
                <a:lnTo>
                  <a:pt x="5948" y="3788"/>
                </a:lnTo>
                <a:lnTo>
                  <a:pt x="5948" y="3852"/>
                </a:lnTo>
                <a:lnTo>
                  <a:pt x="5927" y="3916"/>
                </a:lnTo>
                <a:lnTo>
                  <a:pt x="5884" y="3981"/>
                </a:lnTo>
                <a:lnTo>
                  <a:pt x="5841" y="4023"/>
                </a:lnTo>
                <a:lnTo>
                  <a:pt x="5734" y="4088"/>
                </a:lnTo>
                <a:lnTo>
                  <a:pt x="5606" y="4109"/>
                </a:lnTo>
                <a:lnTo>
                  <a:pt x="5478" y="4109"/>
                </a:lnTo>
                <a:lnTo>
                  <a:pt x="5349" y="4066"/>
                </a:lnTo>
                <a:lnTo>
                  <a:pt x="5306" y="4023"/>
                </a:lnTo>
                <a:lnTo>
                  <a:pt x="5285" y="3981"/>
                </a:lnTo>
                <a:lnTo>
                  <a:pt x="5264" y="3938"/>
                </a:lnTo>
                <a:lnTo>
                  <a:pt x="5242" y="3895"/>
                </a:lnTo>
                <a:lnTo>
                  <a:pt x="5242" y="3895"/>
                </a:lnTo>
                <a:close/>
                <a:moveTo>
                  <a:pt x="4707" y="2889"/>
                </a:moveTo>
                <a:lnTo>
                  <a:pt x="4707" y="2889"/>
                </a:lnTo>
                <a:lnTo>
                  <a:pt x="4579" y="2911"/>
                </a:lnTo>
                <a:lnTo>
                  <a:pt x="4493" y="2975"/>
                </a:lnTo>
                <a:lnTo>
                  <a:pt x="4429" y="3061"/>
                </a:lnTo>
                <a:lnTo>
                  <a:pt x="4386" y="3146"/>
                </a:lnTo>
                <a:lnTo>
                  <a:pt x="4365" y="3253"/>
                </a:lnTo>
                <a:lnTo>
                  <a:pt x="4408" y="3360"/>
                </a:lnTo>
                <a:lnTo>
                  <a:pt x="4472" y="3424"/>
                </a:lnTo>
                <a:lnTo>
                  <a:pt x="4515" y="3446"/>
                </a:lnTo>
                <a:lnTo>
                  <a:pt x="4579" y="3467"/>
                </a:lnTo>
                <a:lnTo>
                  <a:pt x="4579" y="3467"/>
                </a:lnTo>
                <a:lnTo>
                  <a:pt x="4643" y="3467"/>
                </a:lnTo>
                <a:lnTo>
                  <a:pt x="4707" y="3467"/>
                </a:lnTo>
                <a:lnTo>
                  <a:pt x="4750" y="3446"/>
                </a:lnTo>
                <a:lnTo>
                  <a:pt x="4814" y="3403"/>
                </a:lnTo>
                <a:lnTo>
                  <a:pt x="4879" y="3317"/>
                </a:lnTo>
                <a:lnTo>
                  <a:pt x="4943" y="3189"/>
                </a:lnTo>
                <a:lnTo>
                  <a:pt x="4943" y="3082"/>
                </a:lnTo>
                <a:lnTo>
                  <a:pt x="4900" y="2975"/>
                </a:lnTo>
                <a:lnTo>
                  <a:pt x="4879" y="2932"/>
                </a:lnTo>
                <a:lnTo>
                  <a:pt x="4836" y="2911"/>
                </a:lnTo>
                <a:lnTo>
                  <a:pt x="4772" y="2889"/>
                </a:lnTo>
                <a:lnTo>
                  <a:pt x="4707" y="2889"/>
                </a:lnTo>
                <a:lnTo>
                  <a:pt x="4707" y="2889"/>
                </a:lnTo>
                <a:close/>
              </a:path>
            </a:pathLst>
          </a:custGeom>
          <a:solidFill>
            <a:srgbClr val="0B53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4"/>
          <p:cNvSpPr/>
          <p:nvPr/>
        </p:nvSpPr>
        <p:spPr>
          <a:xfrm>
            <a:off x="1020434" y="2359360"/>
            <a:ext cx="1022814" cy="926979"/>
          </a:xfrm>
          <a:custGeom>
            <a:avLst/>
            <a:gdLst/>
            <a:ahLst/>
            <a:cxnLst/>
            <a:rect l="l" t="t" r="r" b="b"/>
            <a:pathLst>
              <a:path w="8901" h="8067" extrusionOk="0">
                <a:moveTo>
                  <a:pt x="3637" y="1306"/>
                </a:moveTo>
                <a:lnTo>
                  <a:pt x="3637" y="1327"/>
                </a:lnTo>
                <a:lnTo>
                  <a:pt x="3595" y="1306"/>
                </a:lnTo>
                <a:close/>
                <a:moveTo>
                  <a:pt x="2354" y="1306"/>
                </a:moveTo>
                <a:lnTo>
                  <a:pt x="2375" y="1349"/>
                </a:lnTo>
                <a:lnTo>
                  <a:pt x="2354" y="1370"/>
                </a:lnTo>
                <a:lnTo>
                  <a:pt x="2332" y="1327"/>
                </a:lnTo>
                <a:lnTo>
                  <a:pt x="2354" y="1306"/>
                </a:lnTo>
                <a:close/>
                <a:moveTo>
                  <a:pt x="4707" y="1135"/>
                </a:moveTo>
                <a:lnTo>
                  <a:pt x="4643" y="1177"/>
                </a:lnTo>
                <a:lnTo>
                  <a:pt x="4557" y="1220"/>
                </a:lnTo>
                <a:lnTo>
                  <a:pt x="4536" y="1263"/>
                </a:lnTo>
                <a:lnTo>
                  <a:pt x="4536" y="1284"/>
                </a:lnTo>
                <a:lnTo>
                  <a:pt x="4557" y="1327"/>
                </a:lnTo>
                <a:lnTo>
                  <a:pt x="4600" y="1349"/>
                </a:lnTo>
                <a:lnTo>
                  <a:pt x="4964" y="1413"/>
                </a:lnTo>
                <a:lnTo>
                  <a:pt x="5306" y="1456"/>
                </a:lnTo>
                <a:lnTo>
                  <a:pt x="6034" y="1456"/>
                </a:lnTo>
                <a:lnTo>
                  <a:pt x="6376" y="1477"/>
                </a:lnTo>
                <a:lnTo>
                  <a:pt x="6547" y="1456"/>
                </a:lnTo>
                <a:lnTo>
                  <a:pt x="6718" y="1434"/>
                </a:lnTo>
                <a:lnTo>
                  <a:pt x="6783" y="1413"/>
                </a:lnTo>
                <a:lnTo>
                  <a:pt x="6825" y="1370"/>
                </a:lnTo>
                <a:lnTo>
                  <a:pt x="6847" y="1327"/>
                </a:lnTo>
                <a:lnTo>
                  <a:pt x="6847" y="1284"/>
                </a:lnTo>
                <a:lnTo>
                  <a:pt x="6804" y="1263"/>
                </a:lnTo>
                <a:lnTo>
                  <a:pt x="6761" y="1220"/>
                </a:lnTo>
                <a:lnTo>
                  <a:pt x="6697" y="1199"/>
                </a:lnTo>
                <a:lnTo>
                  <a:pt x="5991" y="1199"/>
                </a:lnTo>
                <a:lnTo>
                  <a:pt x="5670" y="1220"/>
                </a:lnTo>
                <a:lnTo>
                  <a:pt x="5349" y="1199"/>
                </a:lnTo>
                <a:lnTo>
                  <a:pt x="5028" y="1156"/>
                </a:lnTo>
                <a:lnTo>
                  <a:pt x="4857" y="1135"/>
                </a:lnTo>
                <a:close/>
                <a:moveTo>
                  <a:pt x="2675" y="1284"/>
                </a:moveTo>
                <a:lnTo>
                  <a:pt x="2696" y="1306"/>
                </a:lnTo>
                <a:lnTo>
                  <a:pt x="2696" y="1391"/>
                </a:lnTo>
                <a:lnTo>
                  <a:pt x="2653" y="1498"/>
                </a:lnTo>
                <a:lnTo>
                  <a:pt x="2610" y="1520"/>
                </a:lnTo>
                <a:lnTo>
                  <a:pt x="2568" y="1520"/>
                </a:lnTo>
                <a:lnTo>
                  <a:pt x="2568" y="1477"/>
                </a:lnTo>
                <a:lnTo>
                  <a:pt x="2589" y="1413"/>
                </a:lnTo>
                <a:lnTo>
                  <a:pt x="2653" y="1306"/>
                </a:lnTo>
                <a:lnTo>
                  <a:pt x="2675" y="1284"/>
                </a:lnTo>
                <a:close/>
                <a:moveTo>
                  <a:pt x="3038" y="1284"/>
                </a:moveTo>
                <a:lnTo>
                  <a:pt x="3102" y="1306"/>
                </a:lnTo>
                <a:lnTo>
                  <a:pt x="3124" y="1370"/>
                </a:lnTo>
                <a:lnTo>
                  <a:pt x="3102" y="1434"/>
                </a:lnTo>
                <a:lnTo>
                  <a:pt x="3038" y="1541"/>
                </a:lnTo>
                <a:lnTo>
                  <a:pt x="2974" y="1627"/>
                </a:lnTo>
                <a:lnTo>
                  <a:pt x="2910" y="1669"/>
                </a:lnTo>
                <a:lnTo>
                  <a:pt x="2889" y="1627"/>
                </a:lnTo>
                <a:lnTo>
                  <a:pt x="2910" y="1541"/>
                </a:lnTo>
                <a:lnTo>
                  <a:pt x="2953" y="1391"/>
                </a:lnTo>
                <a:lnTo>
                  <a:pt x="2995" y="1306"/>
                </a:lnTo>
                <a:lnTo>
                  <a:pt x="3038" y="1284"/>
                </a:lnTo>
                <a:close/>
                <a:moveTo>
                  <a:pt x="4900" y="1648"/>
                </a:moveTo>
                <a:lnTo>
                  <a:pt x="4750" y="1669"/>
                </a:lnTo>
                <a:lnTo>
                  <a:pt x="4664" y="1712"/>
                </a:lnTo>
                <a:lnTo>
                  <a:pt x="4643" y="1755"/>
                </a:lnTo>
                <a:lnTo>
                  <a:pt x="4643" y="1776"/>
                </a:lnTo>
                <a:lnTo>
                  <a:pt x="4664" y="1841"/>
                </a:lnTo>
                <a:lnTo>
                  <a:pt x="4750" y="1905"/>
                </a:lnTo>
                <a:lnTo>
                  <a:pt x="4878" y="1948"/>
                </a:lnTo>
                <a:lnTo>
                  <a:pt x="6654" y="1948"/>
                </a:lnTo>
                <a:lnTo>
                  <a:pt x="6783" y="1926"/>
                </a:lnTo>
                <a:lnTo>
                  <a:pt x="6847" y="1905"/>
                </a:lnTo>
                <a:lnTo>
                  <a:pt x="6890" y="1862"/>
                </a:lnTo>
                <a:lnTo>
                  <a:pt x="6911" y="1819"/>
                </a:lnTo>
                <a:lnTo>
                  <a:pt x="6890" y="1776"/>
                </a:lnTo>
                <a:lnTo>
                  <a:pt x="6868" y="1734"/>
                </a:lnTo>
                <a:lnTo>
                  <a:pt x="6825" y="1712"/>
                </a:lnTo>
                <a:lnTo>
                  <a:pt x="6654" y="1691"/>
                </a:lnTo>
                <a:lnTo>
                  <a:pt x="6483" y="1669"/>
                </a:lnTo>
                <a:lnTo>
                  <a:pt x="6119" y="1669"/>
                </a:lnTo>
                <a:lnTo>
                  <a:pt x="5413" y="1691"/>
                </a:lnTo>
                <a:lnTo>
                  <a:pt x="5071" y="1669"/>
                </a:lnTo>
                <a:lnTo>
                  <a:pt x="4900" y="1648"/>
                </a:lnTo>
                <a:close/>
                <a:moveTo>
                  <a:pt x="3038" y="2119"/>
                </a:moveTo>
                <a:lnTo>
                  <a:pt x="3209" y="2140"/>
                </a:lnTo>
                <a:lnTo>
                  <a:pt x="3381" y="2140"/>
                </a:lnTo>
                <a:lnTo>
                  <a:pt x="3488" y="2162"/>
                </a:lnTo>
                <a:lnTo>
                  <a:pt x="3509" y="2162"/>
                </a:lnTo>
                <a:lnTo>
                  <a:pt x="3509" y="2183"/>
                </a:lnTo>
                <a:lnTo>
                  <a:pt x="3466" y="2204"/>
                </a:lnTo>
                <a:lnTo>
                  <a:pt x="3423" y="2226"/>
                </a:lnTo>
                <a:lnTo>
                  <a:pt x="3338" y="2226"/>
                </a:lnTo>
                <a:lnTo>
                  <a:pt x="3145" y="2204"/>
                </a:lnTo>
                <a:lnTo>
                  <a:pt x="2931" y="2204"/>
                </a:lnTo>
                <a:lnTo>
                  <a:pt x="2824" y="2183"/>
                </a:lnTo>
                <a:lnTo>
                  <a:pt x="2824" y="2162"/>
                </a:lnTo>
                <a:lnTo>
                  <a:pt x="2846" y="2140"/>
                </a:lnTo>
                <a:lnTo>
                  <a:pt x="2953" y="2119"/>
                </a:lnTo>
                <a:close/>
                <a:moveTo>
                  <a:pt x="2525" y="2097"/>
                </a:moveTo>
                <a:lnTo>
                  <a:pt x="2589" y="2119"/>
                </a:lnTo>
                <a:lnTo>
                  <a:pt x="2653" y="2140"/>
                </a:lnTo>
                <a:lnTo>
                  <a:pt x="2653" y="2162"/>
                </a:lnTo>
                <a:lnTo>
                  <a:pt x="2653" y="2204"/>
                </a:lnTo>
                <a:lnTo>
                  <a:pt x="2610" y="2226"/>
                </a:lnTo>
                <a:lnTo>
                  <a:pt x="2546" y="2247"/>
                </a:lnTo>
                <a:lnTo>
                  <a:pt x="2418" y="2247"/>
                </a:lnTo>
                <a:lnTo>
                  <a:pt x="2354" y="2226"/>
                </a:lnTo>
                <a:lnTo>
                  <a:pt x="2332" y="2204"/>
                </a:lnTo>
                <a:lnTo>
                  <a:pt x="2375" y="2162"/>
                </a:lnTo>
                <a:lnTo>
                  <a:pt x="2461" y="2097"/>
                </a:lnTo>
                <a:close/>
                <a:moveTo>
                  <a:pt x="6312" y="2140"/>
                </a:moveTo>
                <a:lnTo>
                  <a:pt x="5969" y="2162"/>
                </a:lnTo>
                <a:lnTo>
                  <a:pt x="5627" y="2204"/>
                </a:lnTo>
                <a:lnTo>
                  <a:pt x="4707" y="2204"/>
                </a:lnTo>
                <a:lnTo>
                  <a:pt x="4600" y="2226"/>
                </a:lnTo>
                <a:lnTo>
                  <a:pt x="4536" y="2226"/>
                </a:lnTo>
                <a:lnTo>
                  <a:pt x="4515" y="2269"/>
                </a:lnTo>
                <a:lnTo>
                  <a:pt x="4493" y="2311"/>
                </a:lnTo>
                <a:lnTo>
                  <a:pt x="4515" y="2354"/>
                </a:lnTo>
                <a:lnTo>
                  <a:pt x="4557" y="2397"/>
                </a:lnTo>
                <a:lnTo>
                  <a:pt x="4600" y="2418"/>
                </a:lnTo>
                <a:lnTo>
                  <a:pt x="4964" y="2461"/>
                </a:lnTo>
                <a:lnTo>
                  <a:pt x="5328" y="2483"/>
                </a:lnTo>
                <a:lnTo>
                  <a:pt x="5691" y="2461"/>
                </a:lnTo>
                <a:lnTo>
                  <a:pt x="6055" y="2440"/>
                </a:lnTo>
                <a:lnTo>
                  <a:pt x="6376" y="2440"/>
                </a:lnTo>
                <a:lnTo>
                  <a:pt x="6547" y="2418"/>
                </a:lnTo>
                <a:lnTo>
                  <a:pt x="6697" y="2397"/>
                </a:lnTo>
                <a:lnTo>
                  <a:pt x="6783" y="2354"/>
                </a:lnTo>
                <a:lnTo>
                  <a:pt x="6825" y="2311"/>
                </a:lnTo>
                <a:lnTo>
                  <a:pt x="6825" y="2290"/>
                </a:lnTo>
                <a:lnTo>
                  <a:pt x="6825" y="2247"/>
                </a:lnTo>
                <a:lnTo>
                  <a:pt x="6804" y="2226"/>
                </a:lnTo>
                <a:lnTo>
                  <a:pt x="6761" y="2204"/>
                </a:lnTo>
                <a:lnTo>
                  <a:pt x="6633" y="2162"/>
                </a:lnTo>
                <a:lnTo>
                  <a:pt x="6483" y="2140"/>
                </a:lnTo>
                <a:close/>
                <a:moveTo>
                  <a:pt x="3316" y="1006"/>
                </a:moveTo>
                <a:lnTo>
                  <a:pt x="3081" y="1028"/>
                </a:lnTo>
                <a:lnTo>
                  <a:pt x="2396" y="1028"/>
                </a:lnTo>
                <a:lnTo>
                  <a:pt x="2289" y="1049"/>
                </a:lnTo>
                <a:lnTo>
                  <a:pt x="2225" y="1092"/>
                </a:lnTo>
                <a:lnTo>
                  <a:pt x="2161" y="1156"/>
                </a:lnTo>
                <a:lnTo>
                  <a:pt x="2118" y="1220"/>
                </a:lnTo>
                <a:lnTo>
                  <a:pt x="2097" y="1306"/>
                </a:lnTo>
                <a:lnTo>
                  <a:pt x="2075" y="1456"/>
                </a:lnTo>
                <a:lnTo>
                  <a:pt x="2075" y="1798"/>
                </a:lnTo>
                <a:lnTo>
                  <a:pt x="2075" y="1948"/>
                </a:lnTo>
                <a:lnTo>
                  <a:pt x="2054" y="2162"/>
                </a:lnTo>
                <a:lnTo>
                  <a:pt x="2075" y="2247"/>
                </a:lnTo>
                <a:lnTo>
                  <a:pt x="2097" y="2333"/>
                </a:lnTo>
                <a:lnTo>
                  <a:pt x="2140" y="2418"/>
                </a:lnTo>
                <a:lnTo>
                  <a:pt x="2182" y="2461"/>
                </a:lnTo>
                <a:lnTo>
                  <a:pt x="2268" y="2483"/>
                </a:lnTo>
                <a:lnTo>
                  <a:pt x="2354" y="2504"/>
                </a:lnTo>
                <a:lnTo>
                  <a:pt x="2568" y="2504"/>
                </a:lnTo>
                <a:lnTo>
                  <a:pt x="2953" y="2461"/>
                </a:lnTo>
                <a:lnTo>
                  <a:pt x="3231" y="2461"/>
                </a:lnTo>
                <a:lnTo>
                  <a:pt x="3488" y="2483"/>
                </a:lnTo>
                <a:lnTo>
                  <a:pt x="3616" y="2504"/>
                </a:lnTo>
                <a:lnTo>
                  <a:pt x="3702" y="2525"/>
                </a:lnTo>
                <a:lnTo>
                  <a:pt x="3766" y="2504"/>
                </a:lnTo>
                <a:lnTo>
                  <a:pt x="3851" y="2440"/>
                </a:lnTo>
                <a:lnTo>
                  <a:pt x="3894" y="2333"/>
                </a:lnTo>
                <a:lnTo>
                  <a:pt x="3916" y="2226"/>
                </a:lnTo>
                <a:lnTo>
                  <a:pt x="3916" y="2119"/>
                </a:lnTo>
                <a:lnTo>
                  <a:pt x="3894" y="1883"/>
                </a:lnTo>
                <a:lnTo>
                  <a:pt x="3894" y="1669"/>
                </a:lnTo>
                <a:lnTo>
                  <a:pt x="3916" y="1498"/>
                </a:lnTo>
                <a:lnTo>
                  <a:pt x="3937" y="1306"/>
                </a:lnTo>
                <a:lnTo>
                  <a:pt x="3916" y="1220"/>
                </a:lnTo>
                <a:lnTo>
                  <a:pt x="3894" y="1135"/>
                </a:lnTo>
                <a:lnTo>
                  <a:pt x="3830" y="1070"/>
                </a:lnTo>
                <a:lnTo>
                  <a:pt x="3766" y="1028"/>
                </a:lnTo>
                <a:lnTo>
                  <a:pt x="3659" y="1006"/>
                </a:lnTo>
                <a:close/>
                <a:moveTo>
                  <a:pt x="2268" y="2889"/>
                </a:moveTo>
                <a:lnTo>
                  <a:pt x="2182" y="2910"/>
                </a:lnTo>
                <a:lnTo>
                  <a:pt x="2097" y="2953"/>
                </a:lnTo>
                <a:lnTo>
                  <a:pt x="2075" y="2975"/>
                </a:lnTo>
                <a:lnTo>
                  <a:pt x="2054" y="3017"/>
                </a:lnTo>
                <a:lnTo>
                  <a:pt x="2075" y="3039"/>
                </a:lnTo>
                <a:lnTo>
                  <a:pt x="2140" y="3060"/>
                </a:lnTo>
                <a:lnTo>
                  <a:pt x="2247" y="3103"/>
                </a:lnTo>
                <a:lnTo>
                  <a:pt x="2375" y="3124"/>
                </a:lnTo>
                <a:lnTo>
                  <a:pt x="2653" y="3146"/>
                </a:lnTo>
                <a:lnTo>
                  <a:pt x="3359" y="3146"/>
                </a:lnTo>
                <a:lnTo>
                  <a:pt x="3637" y="3124"/>
                </a:lnTo>
                <a:lnTo>
                  <a:pt x="3766" y="3103"/>
                </a:lnTo>
                <a:lnTo>
                  <a:pt x="3851" y="3060"/>
                </a:lnTo>
                <a:lnTo>
                  <a:pt x="3851" y="3039"/>
                </a:lnTo>
                <a:lnTo>
                  <a:pt x="3851" y="3017"/>
                </a:lnTo>
                <a:lnTo>
                  <a:pt x="3830" y="2975"/>
                </a:lnTo>
                <a:lnTo>
                  <a:pt x="3787" y="2932"/>
                </a:lnTo>
                <a:lnTo>
                  <a:pt x="3702" y="2910"/>
                </a:lnTo>
                <a:lnTo>
                  <a:pt x="3595" y="2910"/>
                </a:lnTo>
                <a:lnTo>
                  <a:pt x="3381" y="2932"/>
                </a:lnTo>
                <a:lnTo>
                  <a:pt x="2824" y="2889"/>
                </a:lnTo>
                <a:close/>
                <a:moveTo>
                  <a:pt x="6141" y="3060"/>
                </a:moveTo>
                <a:lnTo>
                  <a:pt x="6183" y="3082"/>
                </a:lnTo>
                <a:lnTo>
                  <a:pt x="6205" y="3103"/>
                </a:lnTo>
                <a:lnTo>
                  <a:pt x="6076" y="3210"/>
                </a:lnTo>
                <a:lnTo>
                  <a:pt x="5969" y="3317"/>
                </a:lnTo>
                <a:lnTo>
                  <a:pt x="5969" y="3231"/>
                </a:lnTo>
                <a:lnTo>
                  <a:pt x="5991" y="3146"/>
                </a:lnTo>
                <a:lnTo>
                  <a:pt x="6034" y="3103"/>
                </a:lnTo>
                <a:lnTo>
                  <a:pt x="6055" y="3082"/>
                </a:lnTo>
                <a:lnTo>
                  <a:pt x="6141" y="3060"/>
                </a:lnTo>
                <a:close/>
                <a:moveTo>
                  <a:pt x="5007" y="3039"/>
                </a:moveTo>
                <a:lnTo>
                  <a:pt x="5049" y="3060"/>
                </a:lnTo>
                <a:lnTo>
                  <a:pt x="5049" y="3103"/>
                </a:lnTo>
                <a:lnTo>
                  <a:pt x="5007" y="3231"/>
                </a:lnTo>
                <a:lnTo>
                  <a:pt x="4964" y="3317"/>
                </a:lnTo>
                <a:lnTo>
                  <a:pt x="4921" y="3360"/>
                </a:lnTo>
                <a:lnTo>
                  <a:pt x="4900" y="3317"/>
                </a:lnTo>
                <a:lnTo>
                  <a:pt x="4900" y="3210"/>
                </a:lnTo>
                <a:lnTo>
                  <a:pt x="4900" y="3103"/>
                </a:lnTo>
                <a:lnTo>
                  <a:pt x="4900" y="3060"/>
                </a:lnTo>
                <a:lnTo>
                  <a:pt x="4921" y="3060"/>
                </a:lnTo>
                <a:lnTo>
                  <a:pt x="4964" y="3039"/>
                </a:lnTo>
                <a:close/>
                <a:moveTo>
                  <a:pt x="5370" y="3017"/>
                </a:moveTo>
                <a:lnTo>
                  <a:pt x="5435" y="3039"/>
                </a:lnTo>
                <a:lnTo>
                  <a:pt x="5435" y="3082"/>
                </a:lnTo>
                <a:lnTo>
                  <a:pt x="5435" y="3124"/>
                </a:lnTo>
                <a:lnTo>
                  <a:pt x="5328" y="3231"/>
                </a:lnTo>
                <a:lnTo>
                  <a:pt x="5221" y="3360"/>
                </a:lnTo>
                <a:lnTo>
                  <a:pt x="5135" y="3445"/>
                </a:lnTo>
                <a:lnTo>
                  <a:pt x="5135" y="3403"/>
                </a:lnTo>
                <a:lnTo>
                  <a:pt x="5156" y="3403"/>
                </a:lnTo>
                <a:lnTo>
                  <a:pt x="5178" y="3317"/>
                </a:lnTo>
                <a:lnTo>
                  <a:pt x="5242" y="3146"/>
                </a:lnTo>
                <a:lnTo>
                  <a:pt x="5285" y="3082"/>
                </a:lnTo>
                <a:lnTo>
                  <a:pt x="5328" y="3039"/>
                </a:lnTo>
                <a:lnTo>
                  <a:pt x="5370" y="3017"/>
                </a:lnTo>
                <a:close/>
                <a:moveTo>
                  <a:pt x="3680" y="3317"/>
                </a:moveTo>
                <a:lnTo>
                  <a:pt x="3488" y="3338"/>
                </a:lnTo>
                <a:lnTo>
                  <a:pt x="2910" y="3360"/>
                </a:lnTo>
                <a:lnTo>
                  <a:pt x="2696" y="3360"/>
                </a:lnTo>
                <a:lnTo>
                  <a:pt x="2396" y="3381"/>
                </a:lnTo>
                <a:lnTo>
                  <a:pt x="2247" y="3403"/>
                </a:lnTo>
                <a:lnTo>
                  <a:pt x="2140" y="3445"/>
                </a:lnTo>
                <a:lnTo>
                  <a:pt x="2118" y="3467"/>
                </a:lnTo>
                <a:lnTo>
                  <a:pt x="2097" y="3488"/>
                </a:lnTo>
                <a:lnTo>
                  <a:pt x="2097" y="3531"/>
                </a:lnTo>
                <a:lnTo>
                  <a:pt x="2118" y="3574"/>
                </a:lnTo>
                <a:lnTo>
                  <a:pt x="2161" y="3595"/>
                </a:lnTo>
                <a:lnTo>
                  <a:pt x="2225" y="3617"/>
                </a:lnTo>
                <a:lnTo>
                  <a:pt x="2653" y="3617"/>
                </a:lnTo>
                <a:lnTo>
                  <a:pt x="3231" y="3595"/>
                </a:lnTo>
                <a:lnTo>
                  <a:pt x="3402" y="3595"/>
                </a:lnTo>
                <a:lnTo>
                  <a:pt x="3702" y="3552"/>
                </a:lnTo>
                <a:lnTo>
                  <a:pt x="3830" y="3510"/>
                </a:lnTo>
                <a:lnTo>
                  <a:pt x="3916" y="3467"/>
                </a:lnTo>
                <a:lnTo>
                  <a:pt x="3937" y="3445"/>
                </a:lnTo>
                <a:lnTo>
                  <a:pt x="3937" y="3403"/>
                </a:lnTo>
                <a:lnTo>
                  <a:pt x="3916" y="3381"/>
                </a:lnTo>
                <a:lnTo>
                  <a:pt x="3873" y="3338"/>
                </a:lnTo>
                <a:lnTo>
                  <a:pt x="3787" y="3317"/>
                </a:lnTo>
                <a:close/>
                <a:moveTo>
                  <a:pt x="6462" y="3017"/>
                </a:moveTo>
                <a:lnTo>
                  <a:pt x="6504" y="3039"/>
                </a:lnTo>
                <a:lnTo>
                  <a:pt x="6526" y="3082"/>
                </a:lnTo>
                <a:lnTo>
                  <a:pt x="6526" y="3146"/>
                </a:lnTo>
                <a:lnTo>
                  <a:pt x="6526" y="3274"/>
                </a:lnTo>
                <a:lnTo>
                  <a:pt x="6504" y="3360"/>
                </a:lnTo>
                <a:lnTo>
                  <a:pt x="6483" y="3445"/>
                </a:lnTo>
                <a:lnTo>
                  <a:pt x="6462" y="3531"/>
                </a:lnTo>
                <a:lnTo>
                  <a:pt x="6419" y="3595"/>
                </a:lnTo>
                <a:lnTo>
                  <a:pt x="6355" y="3638"/>
                </a:lnTo>
                <a:lnTo>
                  <a:pt x="6312" y="3681"/>
                </a:lnTo>
                <a:lnTo>
                  <a:pt x="6290" y="3681"/>
                </a:lnTo>
                <a:lnTo>
                  <a:pt x="6269" y="3617"/>
                </a:lnTo>
                <a:lnTo>
                  <a:pt x="6290" y="3531"/>
                </a:lnTo>
                <a:lnTo>
                  <a:pt x="6333" y="3424"/>
                </a:lnTo>
                <a:lnTo>
                  <a:pt x="6376" y="3317"/>
                </a:lnTo>
                <a:lnTo>
                  <a:pt x="6419" y="3060"/>
                </a:lnTo>
                <a:lnTo>
                  <a:pt x="6462" y="3017"/>
                </a:lnTo>
                <a:close/>
                <a:moveTo>
                  <a:pt x="5456" y="3274"/>
                </a:moveTo>
                <a:lnTo>
                  <a:pt x="5435" y="3360"/>
                </a:lnTo>
                <a:lnTo>
                  <a:pt x="5413" y="3424"/>
                </a:lnTo>
                <a:lnTo>
                  <a:pt x="5370" y="3510"/>
                </a:lnTo>
                <a:lnTo>
                  <a:pt x="5370" y="3595"/>
                </a:lnTo>
                <a:lnTo>
                  <a:pt x="5370" y="3659"/>
                </a:lnTo>
                <a:lnTo>
                  <a:pt x="5413" y="3723"/>
                </a:lnTo>
                <a:lnTo>
                  <a:pt x="5499" y="3745"/>
                </a:lnTo>
                <a:lnTo>
                  <a:pt x="5563" y="3702"/>
                </a:lnTo>
                <a:lnTo>
                  <a:pt x="5649" y="3766"/>
                </a:lnTo>
                <a:lnTo>
                  <a:pt x="5691" y="3809"/>
                </a:lnTo>
                <a:lnTo>
                  <a:pt x="5734" y="3852"/>
                </a:lnTo>
                <a:lnTo>
                  <a:pt x="5863" y="3809"/>
                </a:lnTo>
                <a:lnTo>
                  <a:pt x="5927" y="3809"/>
                </a:lnTo>
                <a:lnTo>
                  <a:pt x="5927" y="3830"/>
                </a:lnTo>
                <a:lnTo>
                  <a:pt x="5863" y="3873"/>
                </a:lnTo>
                <a:lnTo>
                  <a:pt x="5777" y="3895"/>
                </a:lnTo>
                <a:lnTo>
                  <a:pt x="5542" y="3937"/>
                </a:lnTo>
                <a:lnTo>
                  <a:pt x="5199" y="3937"/>
                </a:lnTo>
                <a:lnTo>
                  <a:pt x="5156" y="3916"/>
                </a:lnTo>
                <a:lnTo>
                  <a:pt x="5156" y="3852"/>
                </a:lnTo>
                <a:lnTo>
                  <a:pt x="5156" y="3788"/>
                </a:lnTo>
                <a:lnTo>
                  <a:pt x="5242" y="3574"/>
                </a:lnTo>
                <a:lnTo>
                  <a:pt x="5349" y="3381"/>
                </a:lnTo>
                <a:lnTo>
                  <a:pt x="5392" y="3317"/>
                </a:lnTo>
                <a:lnTo>
                  <a:pt x="5456" y="3274"/>
                </a:lnTo>
                <a:close/>
                <a:moveTo>
                  <a:pt x="3466" y="3809"/>
                </a:moveTo>
                <a:lnTo>
                  <a:pt x="3167" y="3830"/>
                </a:lnTo>
                <a:lnTo>
                  <a:pt x="2568" y="3852"/>
                </a:lnTo>
                <a:lnTo>
                  <a:pt x="2332" y="3852"/>
                </a:lnTo>
                <a:lnTo>
                  <a:pt x="2204" y="3873"/>
                </a:lnTo>
                <a:lnTo>
                  <a:pt x="2161" y="3895"/>
                </a:lnTo>
                <a:lnTo>
                  <a:pt x="2118" y="3916"/>
                </a:lnTo>
                <a:lnTo>
                  <a:pt x="2097" y="3980"/>
                </a:lnTo>
                <a:lnTo>
                  <a:pt x="2118" y="4023"/>
                </a:lnTo>
                <a:lnTo>
                  <a:pt x="2140" y="4066"/>
                </a:lnTo>
                <a:lnTo>
                  <a:pt x="2204" y="4087"/>
                </a:lnTo>
                <a:lnTo>
                  <a:pt x="2311" y="4109"/>
                </a:lnTo>
                <a:lnTo>
                  <a:pt x="2910" y="4109"/>
                </a:lnTo>
                <a:lnTo>
                  <a:pt x="3423" y="4087"/>
                </a:lnTo>
                <a:lnTo>
                  <a:pt x="3787" y="4087"/>
                </a:lnTo>
                <a:lnTo>
                  <a:pt x="3894" y="4044"/>
                </a:lnTo>
                <a:lnTo>
                  <a:pt x="3958" y="4002"/>
                </a:lnTo>
                <a:lnTo>
                  <a:pt x="3980" y="3959"/>
                </a:lnTo>
                <a:lnTo>
                  <a:pt x="3980" y="3916"/>
                </a:lnTo>
                <a:lnTo>
                  <a:pt x="3958" y="3873"/>
                </a:lnTo>
                <a:lnTo>
                  <a:pt x="3873" y="3830"/>
                </a:lnTo>
                <a:lnTo>
                  <a:pt x="3744" y="3809"/>
                </a:lnTo>
                <a:close/>
                <a:moveTo>
                  <a:pt x="5156" y="2761"/>
                </a:moveTo>
                <a:lnTo>
                  <a:pt x="4900" y="2782"/>
                </a:lnTo>
                <a:lnTo>
                  <a:pt x="4793" y="2825"/>
                </a:lnTo>
                <a:lnTo>
                  <a:pt x="4729" y="2868"/>
                </a:lnTo>
                <a:lnTo>
                  <a:pt x="4686" y="2910"/>
                </a:lnTo>
                <a:lnTo>
                  <a:pt x="4664" y="2953"/>
                </a:lnTo>
                <a:lnTo>
                  <a:pt x="4643" y="3082"/>
                </a:lnTo>
                <a:lnTo>
                  <a:pt x="4664" y="3338"/>
                </a:lnTo>
                <a:lnTo>
                  <a:pt x="4643" y="3595"/>
                </a:lnTo>
                <a:lnTo>
                  <a:pt x="4622" y="3745"/>
                </a:lnTo>
                <a:lnTo>
                  <a:pt x="4643" y="3852"/>
                </a:lnTo>
                <a:lnTo>
                  <a:pt x="4750" y="4023"/>
                </a:lnTo>
                <a:lnTo>
                  <a:pt x="4814" y="4087"/>
                </a:lnTo>
                <a:lnTo>
                  <a:pt x="4878" y="4130"/>
                </a:lnTo>
                <a:lnTo>
                  <a:pt x="4964" y="4173"/>
                </a:lnTo>
                <a:lnTo>
                  <a:pt x="5049" y="4173"/>
                </a:lnTo>
                <a:lnTo>
                  <a:pt x="5242" y="4194"/>
                </a:lnTo>
                <a:lnTo>
                  <a:pt x="5627" y="4151"/>
                </a:lnTo>
                <a:lnTo>
                  <a:pt x="6119" y="4130"/>
                </a:lnTo>
                <a:lnTo>
                  <a:pt x="6504" y="4130"/>
                </a:lnTo>
                <a:lnTo>
                  <a:pt x="6569" y="4109"/>
                </a:lnTo>
                <a:lnTo>
                  <a:pt x="6611" y="4087"/>
                </a:lnTo>
                <a:lnTo>
                  <a:pt x="6676" y="4023"/>
                </a:lnTo>
                <a:lnTo>
                  <a:pt x="6740" y="3937"/>
                </a:lnTo>
                <a:lnTo>
                  <a:pt x="6761" y="3830"/>
                </a:lnTo>
                <a:lnTo>
                  <a:pt x="6761" y="3702"/>
                </a:lnTo>
                <a:lnTo>
                  <a:pt x="6761" y="3467"/>
                </a:lnTo>
                <a:lnTo>
                  <a:pt x="6761" y="3274"/>
                </a:lnTo>
                <a:lnTo>
                  <a:pt x="6783" y="3082"/>
                </a:lnTo>
                <a:lnTo>
                  <a:pt x="6804" y="2932"/>
                </a:lnTo>
                <a:lnTo>
                  <a:pt x="6783" y="2868"/>
                </a:lnTo>
                <a:lnTo>
                  <a:pt x="6740" y="2825"/>
                </a:lnTo>
                <a:lnTo>
                  <a:pt x="6676" y="2782"/>
                </a:lnTo>
                <a:lnTo>
                  <a:pt x="5606" y="2782"/>
                </a:lnTo>
                <a:lnTo>
                  <a:pt x="5156" y="2761"/>
                </a:lnTo>
                <a:close/>
                <a:moveTo>
                  <a:pt x="7018" y="407"/>
                </a:moveTo>
                <a:lnTo>
                  <a:pt x="7253" y="450"/>
                </a:lnTo>
                <a:lnTo>
                  <a:pt x="7360" y="493"/>
                </a:lnTo>
                <a:lnTo>
                  <a:pt x="7446" y="557"/>
                </a:lnTo>
                <a:lnTo>
                  <a:pt x="7531" y="621"/>
                </a:lnTo>
                <a:lnTo>
                  <a:pt x="7617" y="685"/>
                </a:lnTo>
                <a:lnTo>
                  <a:pt x="7681" y="771"/>
                </a:lnTo>
                <a:lnTo>
                  <a:pt x="7724" y="856"/>
                </a:lnTo>
                <a:lnTo>
                  <a:pt x="7767" y="1049"/>
                </a:lnTo>
                <a:lnTo>
                  <a:pt x="7788" y="1263"/>
                </a:lnTo>
                <a:lnTo>
                  <a:pt x="7788" y="1456"/>
                </a:lnTo>
                <a:lnTo>
                  <a:pt x="7788" y="2504"/>
                </a:lnTo>
                <a:lnTo>
                  <a:pt x="7788" y="2932"/>
                </a:lnTo>
                <a:lnTo>
                  <a:pt x="7810" y="3403"/>
                </a:lnTo>
                <a:lnTo>
                  <a:pt x="7788" y="3638"/>
                </a:lnTo>
                <a:lnTo>
                  <a:pt x="7767" y="3852"/>
                </a:lnTo>
                <a:lnTo>
                  <a:pt x="7703" y="4066"/>
                </a:lnTo>
                <a:lnTo>
                  <a:pt x="7617" y="4258"/>
                </a:lnTo>
                <a:lnTo>
                  <a:pt x="7531" y="4365"/>
                </a:lnTo>
                <a:lnTo>
                  <a:pt x="7467" y="4430"/>
                </a:lnTo>
                <a:lnTo>
                  <a:pt x="7360" y="4515"/>
                </a:lnTo>
                <a:lnTo>
                  <a:pt x="7275" y="4558"/>
                </a:lnTo>
                <a:lnTo>
                  <a:pt x="7082" y="4622"/>
                </a:lnTo>
                <a:lnTo>
                  <a:pt x="6868" y="4665"/>
                </a:lnTo>
                <a:lnTo>
                  <a:pt x="6397" y="4665"/>
                </a:lnTo>
                <a:lnTo>
                  <a:pt x="5948" y="4622"/>
                </a:lnTo>
                <a:lnTo>
                  <a:pt x="4942" y="4579"/>
                </a:lnTo>
                <a:lnTo>
                  <a:pt x="3958" y="4537"/>
                </a:lnTo>
                <a:lnTo>
                  <a:pt x="3338" y="4494"/>
                </a:lnTo>
                <a:lnTo>
                  <a:pt x="3017" y="4494"/>
                </a:lnTo>
                <a:lnTo>
                  <a:pt x="2717" y="4515"/>
                </a:lnTo>
                <a:lnTo>
                  <a:pt x="2439" y="4537"/>
                </a:lnTo>
                <a:lnTo>
                  <a:pt x="2161" y="4537"/>
                </a:lnTo>
                <a:lnTo>
                  <a:pt x="1883" y="4515"/>
                </a:lnTo>
                <a:lnTo>
                  <a:pt x="1755" y="4494"/>
                </a:lnTo>
                <a:lnTo>
                  <a:pt x="1626" y="4451"/>
                </a:lnTo>
                <a:lnTo>
                  <a:pt x="1498" y="4387"/>
                </a:lnTo>
                <a:lnTo>
                  <a:pt x="1412" y="4301"/>
                </a:lnTo>
                <a:lnTo>
                  <a:pt x="1348" y="4194"/>
                </a:lnTo>
                <a:lnTo>
                  <a:pt x="1305" y="4066"/>
                </a:lnTo>
                <a:lnTo>
                  <a:pt x="1305" y="3916"/>
                </a:lnTo>
                <a:lnTo>
                  <a:pt x="1305" y="3788"/>
                </a:lnTo>
                <a:lnTo>
                  <a:pt x="1305" y="3510"/>
                </a:lnTo>
                <a:lnTo>
                  <a:pt x="1305" y="2910"/>
                </a:lnTo>
                <a:lnTo>
                  <a:pt x="1327" y="2333"/>
                </a:lnTo>
                <a:lnTo>
                  <a:pt x="1305" y="1905"/>
                </a:lnTo>
                <a:lnTo>
                  <a:pt x="1305" y="1648"/>
                </a:lnTo>
                <a:lnTo>
                  <a:pt x="1327" y="1370"/>
                </a:lnTo>
                <a:lnTo>
                  <a:pt x="1348" y="1113"/>
                </a:lnTo>
                <a:lnTo>
                  <a:pt x="1434" y="899"/>
                </a:lnTo>
                <a:lnTo>
                  <a:pt x="1476" y="792"/>
                </a:lnTo>
                <a:lnTo>
                  <a:pt x="1519" y="707"/>
                </a:lnTo>
                <a:lnTo>
                  <a:pt x="1605" y="664"/>
                </a:lnTo>
                <a:lnTo>
                  <a:pt x="1690" y="621"/>
                </a:lnTo>
                <a:lnTo>
                  <a:pt x="1926" y="536"/>
                </a:lnTo>
                <a:lnTo>
                  <a:pt x="2161" y="514"/>
                </a:lnTo>
                <a:lnTo>
                  <a:pt x="2418" y="493"/>
                </a:lnTo>
                <a:lnTo>
                  <a:pt x="3680" y="493"/>
                </a:lnTo>
                <a:lnTo>
                  <a:pt x="4750" y="471"/>
                </a:lnTo>
                <a:lnTo>
                  <a:pt x="5820" y="450"/>
                </a:lnTo>
                <a:lnTo>
                  <a:pt x="6269" y="429"/>
                </a:lnTo>
                <a:lnTo>
                  <a:pt x="6526" y="407"/>
                </a:lnTo>
                <a:close/>
                <a:moveTo>
                  <a:pt x="4343" y="1"/>
                </a:moveTo>
                <a:lnTo>
                  <a:pt x="3766" y="22"/>
                </a:lnTo>
                <a:lnTo>
                  <a:pt x="3167" y="43"/>
                </a:lnTo>
                <a:lnTo>
                  <a:pt x="1968" y="108"/>
                </a:lnTo>
                <a:lnTo>
                  <a:pt x="1712" y="108"/>
                </a:lnTo>
                <a:lnTo>
                  <a:pt x="1476" y="129"/>
                </a:lnTo>
                <a:lnTo>
                  <a:pt x="1348" y="172"/>
                </a:lnTo>
                <a:lnTo>
                  <a:pt x="1241" y="215"/>
                </a:lnTo>
                <a:lnTo>
                  <a:pt x="1134" y="279"/>
                </a:lnTo>
                <a:lnTo>
                  <a:pt x="1048" y="386"/>
                </a:lnTo>
                <a:lnTo>
                  <a:pt x="963" y="493"/>
                </a:lnTo>
                <a:lnTo>
                  <a:pt x="920" y="621"/>
                </a:lnTo>
                <a:lnTo>
                  <a:pt x="877" y="749"/>
                </a:lnTo>
                <a:lnTo>
                  <a:pt x="856" y="899"/>
                </a:lnTo>
                <a:lnTo>
                  <a:pt x="856" y="1199"/>
                </a:lnTo>
                <a:lnTo>
                  <a:pt x="835" y="1477"/>
                </a:lnTo>
                <a:lnTo>
                  <a:pt x="813" y="2183"/>
                </a:lnTo>
                <a:lnTo>
                  <a:pt x="813" y="2910"/>
                </a:lnTo>
                <a:lnTo>
                  <a:pt x="835" y="3659"/>
                </a:lnTo>
                <a:lnTo>
                  <a:pt x="899" y="4365"/>
                </a:lnTo>
                <a:lnTo>
                  <a:pt x="920" y="4494"/>
                </a:lnTo>
                <a:lnTo>
                  <a:pt x="963" y="4601"/>
                </a:lnTo>
                <a:lnTo>
                  <a:pt x="1027" y="4708"/>
                </a:lnTo>
                <a:lnTo>
                  <a:pt x="1113" y="4772"/>
                </a:lnTo>
                <a:lnTo>
                  <a:pt x="1198" y="4836"/>
                </a:lnTo>
                <a:lnTo>
                  <a:pt x="1305" y="4900"/>
                </a:lnTo>
                <a:lnTo>
                  <a:pt x="1412" y="4922"/>
                </a:lnTo>
                <a:lnTo>
                  <a:pt x="1541" y="4964"/>
                </a:lnTo>
                <a:lnTo>
                  <a:pt x="1776" y="4986"/>
                </a:lnTo>
                <a:lnTo>
                  <a:pt x="2033" y="4986"/>
                </a:lnTo>
                <a:lnTo>
                  <a:pt x="2503" y="4943"/>
                </a:lnTo>
                <a:lnTo>
                  <a:pt x="2782" y="4922"/>
                </a:lnTo>
                <a:lnTo>
                  <a:pt x="3081" y="4922"/>
                </a:lnTo>
                <a:lnTo>
                  <a:pt x="3659" y="4943"/>
                </a:lnTo>
                <a:lnTo>
                  <a:pt x="4793" y="5007"/>
                </a:lnTo>
                <a:lnTo>
                  <a:pt x="5392" y="5029"/>
                </a:lnTo>
                <a:lnTo>
                  <a:pt x="5991" y="5050"/>
                </a:lnTo>
                <a:lnTo>
                  <a:pt x="6633" y="5114"/>
                </a:lnTo>
                <a:lnTo>
                  <a:pt x="6954" y="5114"/>
                </a:lnTo>
                <a:lnTo>
                  <a:pt x="7125" y="5093"/>
                </a:lnTo>
                <a:lnTo>
                  <a:pt x="7275" y="5071"/>
                </a:lnTo>
                <a:lnTo>
                  <a:pt x="7424" y="5029"/>
                </a:lnTo>
                <a:lnTo>
                  <a:pt x="7553" y="4964"/>
                </a:lnTo>
                <a:lnTo>
                  <a:pt x="7660" y="4922"/>
                </a:lnTo>
                <a:lnTo>
                  <a:pt x="7767" y="4836"/>
                </a:lnTo>
                <a:lnTo>
                  <a:pt x="7852" y="4750"/>
                </a:lnTo>
                <a:lnTo>
                  <a:pt x="7917" y="4665"/>
                </a:lnTo>
                <a:lnTo>
                  <a:pt x="7981" y="4558"/>
                </a:lnTo>
                <a:lnTo>
                  <a:pt x="8045" y="4451"/>
                </a:lnTo>
                <a:lnTo>
                  <a:pt x="8130" y="4237"/>
                </a:lnTo>
                <a:lnTo>
                  <a:pt x="8173" y="3980"/>
                </a:lnTo>
                <a:lnTo>
                  <a:pt x="8195" y="3723"/>
                </a:lnTo>
                <a:lnTo>
                  <a:pt x="8195" y="3445"/>
                </a:lnTo>
                <a:lnTo>
                  <a:pt x="8216" y="2354"/>
                </a:lnTo>
                <a:lnTo>
                  <a:pt x="8216" y="1798"/>
                </a:lnTo>
                <a:lnTo>
                  <a:pt x="8216" y="1242"/>
                </a:lnTo>
                <a:lnTo>
                  <a:pt x="8195" y="985"/>
                </a:lnTo>
                <a:lnTo>
                  <a:pt x="8152" y="728"/>
                </a:lnTo>
                <a:lnTo>
                  <a:pt x="8109" y="578"/>
                </a:lnTo>
                <a:lnTo>
                  <a:pt x="8066" y="450"/>
                </a:lnTo>
                <a:lnTo>
                  <a:pt x="8002" y="343"/>
                </a:lnTo>
                <a:lnTo>
                  <a:pt x="7917" y="236"/>
                </a:lnTo>
                <a:lnTo>
                  <a:pt x="7810" y="150"/>
                </a:lnTo>
                <a:lnTo>
                  <a:pt x="7703" y="86"/>
                </a:lnTo>
                <a:lnTo>
                  <a:pt x="7596" y="43"/>
                </a:lnTo>
                <a:lnTo>
                  <a:pt x="7467" y="22"/>
                </a:lnTo>
                <a:lnTo>
                  <a:pt x="7189" y="1"/>
                </a:lnTo>
                <a:lnTo>
                  <a:pt x="6932" y="1"/>
                </a:lnTo>
                <a:lnTo>
                  <a:pt x="6312" y="22"/>
                </a:lnTo>
                <a:lnTo>
                  <a:pt x="5670" y="43"/>
                </a:lnTo>
                <a:lnTo>
                  <a:pt x="5349" y="43"/>
                </a:lnTo>
                <a:lnTo>
                  <a:pt x="5007" y="22"/>
                </a:lnTo>
                <a:lnTo>
                  <a:pt x="4686" y="1"/>
                </a:lnTo>
                <a:close/>
                <a:moveTo>
                  <a:pt x="4942" y="6526"/>
                </a:moveTo>
                <a:lnTo>
                  <a:pt x="4985" y="6548"/>
                </a:lnTo>
                <a:lnTo>
                  <a:pt x="5028" y="6591"/>
                </a:lnTo>
                <a:lnTo>
                  <a:pt x="5049" y="6655"/>
                </a:lnTo>
                <a:lnTo>
                  <a:pt x="5049" y="6740"/>
                </a:lnTo>
                <a:lnTo>
                  <a:pt x="5028" y="6804"/>
                </a:lnTo>
                <a:lnTo>
                  <a:pt x="5007" y="6826"/>
                </a:lnTo>
                <a:lnTo>
                  <a:pt x="4729" y="6826"/>
                </a:lnTo>
                <a:lnTo>
                  <a:pt x="4472" y="6804"/>
                </a:lnTo>
                <a:lnTo>
                  <a:pt x="3980" y="6783"/>
                </a:lnTo>
                <a:lnTo>
                  <a:pt x="3916" y="6762"/>
                </a:lnTo>
                <a:lnTo>
                  <a:pt x="3851" y="6740"/>
                </a:lnTo>
                <a:lnTo>
                  <a:pt x="3809" y="6719"/>
                </a:lnTo>
                <a:lnTo>
                  <a:pt x="3787" y="6697"/>
                </a:lnTo>
                <a:lnTo>
                  <a:pt x="3787" y="6655"/>
                </a:lnTo>
                <a:lnTo>
                  <a:pt x="3809" y="6612"/>
                </a:lnTo>
                <a:lnTo>
                  <a:pt x="3873" y="6591"/>
                </a:lnTo>
                <a:lnTo>
                  <a:pt x="3937" y="6548"/>
                </a:lnTo>
                <a:lnTo>
                  <a:pt x="4108" y="6526"/>
                </a:lnTo>
                <a:close/>
                <a:moveTo>
                  <a:pt x="3980" y="6141"/>
                </a:moveTo>
                <a:lnTo>
                  <a:pt x="3809" y="6184"/>
                </a:lnTo>
                <a:lnTo>
                  <a:pt x="3637" y="6227"/>
                </a:lnTo>
                <a:lnTo>
                  <a:pt x="3573" y="6270"/>
                </a:lnTo>
                <a:lnTo>
                  <a:pt x="3530" y="6312"/>
                </a:lnTo>
                <a:lnTo>
                  <a:pt x="3445" y="6441"/>
                </a:lnTo>
                <a:lnTo>
                  <a:pt x="3402" y="6612"/>
                </a:lnTo>
                <a:lnTo>
                  <a:pt x="3402" y="6783"/>
                </a:lnTo>
                <a:lnTo>
                  <a:pt x="3423" y="6847"/>
                </a:lnTo>
                <a:lnTo>
                  <a:pt x="3445" y="6911"/>
                </a:lnTo>
                <a:lnTo>
                  <a:pt x="3488" y="6976"/>
                </a:lnTo>
                <a:lnTo>
                  <a:pt x="3552" y="7018"/>
                </a:lnTo>
                <a:lnTo>
                  <a:pt x="3680" y="7061"/>
                </a:lnTo>
                <a:lnTo>
                  <a:pt x="3851" y="7083"/>
                </a:lnTo>
                <a:lnTo>
                  <a:pt x="4044" y="7104"/>
                </a:lnTo>
                <a:lnTo>
                  <a:pt x="4408" y="7061"/>
                </a:lnTo>
                <a:lnTo>
                  <a:pt x="4707" y="7040"/>
                </a:lnTo>
                <a:lnTo>
                  <a:pt x="5049" y="7061"/>
                </a:lnTo>
                <a:lnTo>
                  <a:pt x="5221" y="7040"/>
                </a:lnTo>
                <a:lnTo>
                  <a:pt x="5306" y="7018"/>
                </a:lnTo>
                <a:lnTo>
                  <a:pt x="5349" y="6976"/>
                </a:lnTo>
                <a:lnTo>
                  <a:pt x="5392" y="6911"/>
                </a:lnTo>
                <a:lnTo>
                  <a:pt x="5392" y="6847"/>
                </a:lnTo>
                <a:lnTo>
                  <a:pt x="5392" y="6655"/>
                </a:lnTo>
                <a:lnTo>
                  <a:pt x="5349" y="6484"/>
                </a:lnTo>
                <a:lnTo>
                  <a:pt x="5306" y="6355"/>
                </a:lnTo>
                <a:lnTo>
                  <a:pt x="5263" y="6291"/>
                </a:lnTo>
                <a:lnTo>
                  <a:pt x="5199" y="6248"/>
                </a:lnTo>
                <a:lnTo>
                  <a:pt x="5156" y="6205"/>
                </a:lnTo>
                <a:lnTo>
                  <a:pt x="5092" y="6184"/>
                </a:lnTo>
                <a:lnTo>
                  <a:pt x="4814" y="6184"/>
                </a:lnTo>
                <a:lnTo>
                  <a:pt x="4472" y="6141"/>
                </a:lnTo>
                <a:close/>
                <a:moveTo>
                  <a:pt x="3188" y="5564"/>
                </a:moveTo>
                <a:lnTo>
                  <a:pt x="4001" y="5585"/>
                </a:lnTo>
                <a:lnTo>
                  <a:pt x="4472" y="5606"/>
                </a:lnTo>
                <a:lnTo>
                  <a:pt x="5413" y="5606"/>
                </a:lnTo>
                <a:lnTo>
                  <a:pt x="5863" y="5628"/>
                </a:lnTo>
                <a:lnTo>
                  <a:pt x="6397" y="5670"/>
                </a:lnTo>
                <a:lnTo>
                  <a:pt x="6932" y="5713"/>
                </a:lnTo>
                <a:lnTo>
                  <a:pt x="7360" y="5692"/>
                </a:lnTo>
                <a:lnTo>
                  <a:pt x="7574" y="5713"/>
                </a:lnTo>
                <a:lnTo>
                  <a:pt x="7681" y="5756"/>
                </a:lnTo>
                <a:lnTo>
                  <a:pt x="7767" y="5799"/>
                </a:lnTo>
                <a:lnTo>
                  <a:pt x="7852" y="5884"/>
                </a:lnTo>
                <a:lnTo>
                  <a:pt x="7981" y="6056"/>
                </a:lnTo>
                <a:lnTo>
                  <a:pt x="8088" y="6291"/>
                </a:lnTo>
                <a:lnTo>
                  <a:pt x="8216" y="6548"/>
                </a:lnTo>
                <a:lnTo>
                  <a:pt x="8323" y="6804"/>
                </a:lnTo>
                <a:lnTo>
                  <a:pt x="8387" y="7018"/>
                </a:lnTo>
                <a:lnTo>
                  <a:pt x="8409" y="7190"/>
                </a:lnTo>
                <a:lnTo>
                  <a:pt x="8387" y="7232"/>
                </a:lnTo>
                <a:lnTo>
                  <a:pt x="8366" y="7254"/>
                </a:lnTo>
                <a:lnTo>
                  <a:pt x="8130" y="7318"/>
                </a:lnTo>
                <a:lnTo>
                  <a:pt x="7874" y="7361"/>
                </a:lnTo>
                <a:lnTo>
                  <a:pt x="7638" y="7382"/>
                </a:lnTo>
                <a:lnTo>
                  <a:pt x="7382" y="7361"/>
                </a:lnTo>
                <a:lnTo>
                  <a:pt x="6890" y="7339"/>
                </a:lnTo>
                <a:lnTo>
                  <a:pt x="6419" y="7275"/>
                </a:lnTo>
                <a:lnTo>
                  <a:pt x="5927" y="7232"/>
                </a:lnTo>
                <a:lnTo>
                  <a:pt x="5435" y="7211"/>
                </a:lnTo>
                <a:lnTo>
                  <a:pt x="4942" y="7190"/>
                </a:lnTo>
                <a:lnTo>
                  <a:pt x="4450" y="7211"/>
                </a:lnTo>
                <a:lnTo>
                  <a:pt x="3916" y="7232"/>
                </a:lnTo>
                <a:lnTo>
                  <a:pt x="3402" y="7254"/>
                </a:lnTo>
                <a:lnTo>
                  <a:pt x="3167" y="7254"/>
                </a:lnTo>
                <a:lnTo>
                  <a:pt x="2953" y="7232"/>
                </a:lnTo>
                <a:lnTo>
                  <a:pt x="2717" y="7211"/>
                </a:lnTo>
                <a:lnTo>
                  <a:pt x="2503" y="7211"/>
                </a:lnTo>
                <a:lnTo>
                  <a:pt x="1626" y="7254"/>
                </a:lnTo>
                <a:lnTo>
                  <a:pt x="1134" y="7275"/>
                </a:lnTo>
                <a:lnTo>
                  <a:pt x="770" y="7275"/>
                </a:lnTo>
                <a:lnTo>
                  <a:pt x="663" y="7232"/>
                </a:lnTo>
                <a:lnTo>
                  <a:pt x="599" y="7190"/>
                </a:lnTo>
                <a:lnTo>
                  <a:pt x="556" y="7147"/>
                </a:lnTo>
                <a:lnTo>
                  <a:pt x="514" y="7083"/>
                </a:lnTo>
                <a:lnTo>
                  <a:pt x="514" y="7018"/>
                </a:lnTo>
                <a:lnTo>
                  <a:pt x="535" y="6847"/>
                </a:lnTo>
                <a:lnTo>
                  <a:pt x="599" y="6655"/>
                </a:lnTo>
                <a:lnTo>
                  <a:pt x="706" y="6484"/>
                </a:lnTo>
                <a:lnTo>
                  <a:pt x="792" y="6291"/>
                </a:lnTo>
                <a:lnTo>
                  <a:pt x="984" y="6034"/>
                </a:lnTo>
                <a:lnTo>
                  <a:pt x="1155" y="5799"/>
                </a:lnTo>
                <a:lnTo>
                  <a:pt x="1241" y="5692"/>
                </a:lnTo>
                <a:lnTo>
                  <a:pt x="1305" y="5649"/>
                </a:lnTo>
                <a:lnTo>
                  <a:pt x="1391" y="5628"/>
                </a:lnTo>
                <a:lnTo>
                  <a:pt x="1626" y="5585"/>
                </a:lnTo>
                <a:lnTo>
                  <a:pt x="2354" y="5585"/>
                </a:lnTo>
                <a:lnTo>
                  <a:pt x="2782" y="5564"/>
                </a:lnTo>
                <a:close/>
                <a:moveTo>
                  <a:pt x="2140" y="5029"/>
                </a:moveTo>
                <a:lnTo>
                  <a:pt x="1883" y="5050"/>
                </a:lnTo>
                <a:lnTo>
                  <a:pt x="1626" y="5093"/>
                </a:lnTo>
                <a:lnTo>
                  <a:pt x="1391" y="5157"/>
                </a:lnTo>
                <a:lnTo>
                  <a:pt x="1262" y="5200"/>
                </a:lnTo>
                <a:lnTo>
                  <a:pt x="1155" y="5264"/>
                </a:lnTo>
                <a:lnTo>
                  <a:pt x="1070" y="5307"/>
                </a:lnTo>
                <a:lnTo>
                  <a:pt x="984" y="5392"/>
                </a:lnTo>
                <a:lnTo>
                  <a:pt x="856" y="5564"/>
                </a:lnTo>
                <a:lnTo>
                  <a:pt x="728" y="5756"/>
                </a:lnTo>
                <a:lnTo>
                  <a:pt x="407" y="6205"/>
                </a:lnTo>
                <a:lnTo>
                  <a:pt x="257" y="6441"/>
                </a:lnTo>
                <a:lnTo>
                  <a:pt x="150" y="6697"/>
                </a:lnTo>
                <a:lnTo>
                  <a:pt x="64" y="6911"/>
                </a:lnTo>
                <a:lnTo>
                  <a:pt x="21" y="7125"/>
                </a:lnTo>
                <a:lnTo>
                  <a:pt x="0" y="7361"/>
                </a:lnTo>
                <a:lnTo>
                  <a:pt x="0" y="7575"/>
                </a:lnTo>
                <a:lnTo>
                  <a:pt x="43" y="7703"/>
                </a:lnTo>
                <a:lnTo>
                  <a:pt x="86" y="7810"/>
                </a:lnTo>
                <a:lnTo>
                  <a:pt x="171" y="7874"/>
                </a:lnTo>
                <a:lnTo>
                  <a:pt x="257" y="7917"/>
                </a:lnTo>
                <a:lnTo>
                  <a:pt x="342" y="7938"/>
                </a:lnTo>
                <a:lnTo>
                  <a:pt x="471" y="7960"/>
                </a:lnTo>
                <a:lnTo>
                  <a:pt x="706" y="8003"/>
                </a:lnTo>
                <a:lnTo>
                  <a:pt x="963" y="8024"/>
                </a:lnTo>
                <a:lnTo>
                  <a:pt x="1220" y="8045"/>
                </a:lnTo>
                <a:lnTo>
                  <a:pt x="1755" y="8024"/>
                </a:lnTo>
                <a:lnTo>
                  <a:pt x="2268" y="8003"/>
                </a:lnTo>
                <a:lnTo>
                  <a:pt x="2525" y="7981"/>
                </a:lnTo>
                <a:lnTo>
                  <a:pt x="2782" y="7981"/>
                </a:lnTo>
                <a:lnTo>
                  <a:pt x="3316" y="8024"/>
                </a:lnTo>
                <a:lnTo>
                  <a:pt x="3573" y="8045"/>
                </a:lnTo>
                <a:lnTo>
                  <a:pt x="3830" y="8045"/>
                </a:lnTo>
                <a:lnTo>
                  <a:pt x="4429" y="8024"/>
                </a:lnTo>
                <a:lnTo>
                  <a:pt x="6248" y="8024"/>
                </a:lnTo>
                <a:lnTo>
                  <a:pt x="6569" y="8045"/>
                </a:lnTo>
                <a:lnTo>
                  <a:pt x="7788" y="8045"/>
                </a:lnTo>
                <a:lnTo>
                  <a:pt x="8130" y="8067"/>
                </a:lnTo>
                <a:lnTo>
                  <a:pt x="8280" y="8045"/>
                </a:lnTo>
                <a:lnTo>
                  <a:pt x="8451" y="8024"/>
                </a:lnTo>
                <a:lnTo>
                  <a:pt x="8580" y="7981"/>
                </a:lnTo>
                <a:lnTo>
                  <a:pt x="8708" y="7896"/>
                </a:lnTo>
                <a:lnTo>
                  <a:pt x="8772" y="7810"/>
                </a:lnTo>
                <a:lnTo>
                  <a:pt x="8837" y="7703"/>
                </a:lnTo>
                <a:lnTo>
                  <a:pt x="8858" y="7575"/>
                </a:lnTo>
                <a:lnTo>
                  <a:pt x="8879" y="7446"/>
                </a:lnTo>
                <a:lnTo>
                  <a:pt x="8901" y="7318"/>
                </a:lnTo>
                <a:lnTo>
                  <a:pt x="8879" y="7190"/>
                </a:lnTo>
                <a:lnTo>
                  <a:pt x="8858" y="7061"/>
                </a:lnTo>
                <a:lnTo>
                  <a:pt x="8837" y="6954"/>
                </a:lnTo>
                <a:lnTo>
                  <a:pt x="8665" y="6505"/>
                </a:lnTo>
                <a:lnTo>
                  <a:pt x="8558" y="6270"/>
                </a:lnTo>
                <a:lnTo>
                  <a:pt x="8451" y="6056"/>
                </a:lnTo>
                <a:lnTo>
                  <a:pt x="8259" y="5692"/>
                </a:lnTo>
                <a:lnTo>
                  <a:pt x="8152" y="5499"/>
                </a:lnTo>
                <a:lnTo>
                  <a:pt x="8088" y="5435"/>
                </a:lnTo>
                <a:lnTo>
                  <a:pt x="8002" y="5371"/>
                </a:lnTo>
                <a:lnTo>
                  <a:pt x="7895" y="5307"/>
                </a:lnTo>
                <a:lnTo>
                  <a:pt x="7767" y="5264"/>
                </a:lnTo>
                <a:lnTo>
                  <a:pt x="7638" y="5264"/>
                </a:lnTo>
                <a:lnTo>
                  <a:pt x="7489" y="5243"/>
                </a:lnTo>
                <a:lnTo>
                  <a:pt x="6954" y="5243"/>
                </a:lnTo>
                <a:lnTo>
                  <a:pt x="6333" y="5221"/>
                </a:lnTo>
                <a:lnTo>
                  <a:pt x="5691" y="5178"/>
                </a:lnTo>
                <a:lnTo>
                  <a:pt x="4557" y="5136"/>
                </a:lnTo>
                <a:lnTo>
                  <a:pt x="3423" y="5071"/>
                </a:lnTo>
                <a:lnTo>
                  <a:pt x="2931" y="5050"/>
                </a:lnTo>
                <a:lnTo>
                  <a:pt x="2396" y="5029"/>
                </a:lnTo>
                <a:close/>
              </a:path>
            </a:pathLst>
          </a:custGeom>
          <a:solidFill>
            <a:srgbClr val="8520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4"/>
          <p:cNvSpPr txBox="1"/>
          <p:nvPr/>
        </p:nvSpPr>
        <p:spPr>
          <a:xfrm>
            <a:off x="6205497" y="2469133"/>
            <a:ext cx="1845900" cy="70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B5394"/>
                </a:solidFill>
                <a:latin typeface="Open Sans"/>
                <a:ea typeface="Open Sans"/>
                <a:cs typeface="Open Sans"/>
                <a:sym typeface="Open Sans"/>
              </a:rPr>
              <a:t>2.5 Hours</a:t>
            </a:r>
            <a:r>
              <a:rPr lang="en">
                <a:latin typeface="Open Sans"/>
                <a:ea typeface="Open Sans"/>
                <a:cs typeface="Open Sans"/>
                <a:sym typeface="Open Sans"/>
              </a:rPr>
              <a:t> per day searching for information needed</a:t>
            </a:r>
            <a:endParaRPr>
              <a:latin typeface="Open Sans"/>
              <a:ea typeface="Open Sans"/>
              <a:cs typeface="Open Sans"/>
              <a:sym typeface="Open Sans"/>
            </a:endParaRPr>
          </a:p>
        </p:txBody>
      </p:sp>
      <p:sp>
        <p:nvSpPr>
          <p:cNvPr id="81" name="Google Shape;81;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Open Sans"/>
                <a:ea typeface="Open Sans"/>
                <a:cs typeface="Open Sans"/>
                <a:sym typeface="Open Sans"/>
              </a:rPr>
              <a:t>2</a:t>
            </a:fld>
            <a:endParaRPr>
              <a:solidFill>
                <a:schemeClr val="dk2"/>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Open Sans"/>
                <a:ea typeface="Open Sans"/>
                <a:cs typeface="Open Sans"/>
                <a:sym typeface="Open Sans"/>
              </a:rPr>
              <a:t>3</a:t>
            </a:fld>
            <a:endParaRPr>
              <a:solidFill>
                <a:schemeClr val="dk2"/>
              </a:solidFill>
              <a:latin typeface="Open Sans"/>
              <a:ea typeface="Open Sans"/>
              <a:cs typeface="Open Sans"/>
              <a:sym typeface="Open Sans"/>
            </a:endParaRPr>
          </a:p>
        </p:txBody>
      </p:sp>
      <p:sp>
        <p:nvSpPr>
          <p:cNvPr id="87" name="Google Shape;87;p15"/>
          <p:cNvSpPr/>
          <p:nvPr/>
        </p:nvSpPr>
        <p:spPr>
          <a:xfrm>
            <a:off x="5989750" y="1603275"/>
            <a:ext cx="1407300" cy="705600"/>
          </a:xfrm>
          <a:prstGeom prst="roundRect">
            <a:avLst>
              <a:gd name="adj" fmla="val 16667"/>
            </a:avLst>
          </a:prstGeom>
          <a:noFill/>
          <a:ln w="2857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rgbClr val="980000"/>
                </a:solidFill>
              </a:rPr>
              <a:t>T5 Transformer</a:t>
            </a:r>
            <a:r>
              <a:rPr lang="en" sz="1600" dirty="0">
                <a:solidFill>
                  <a:srgbClr val="38761D"/>
                </a:solidFill>
              </a:rPr>
              <a:t> </a:t>
            </a:r>
            <a:endParaRPr sz="1600" dirty="0"/>
          </a:p>
        </p:txBody>
      </p:sp>
      <p:pic>
        <p:nvPicPr>
          <p:cNvPr id="88" name="Google Shape;88;p15"/>
          <p:cNvPicPr preferRelativeResize="0"/>
          <p:nvPr/>
        </p:nvPicPr>
        <p:blipFill>
          <a:blip r:embed="rId3">
            <a:alphaModFix/>
          </a:blip>
          <a:stretch>
            <a:fillRect/>
          </a:stretch>
        </p:blipFill>
        <p:spPr>
          <a:xfrm>
            <a:off x="855922" y="2116872"/>
            <a:ext cx="1675925" cy="1047444"/>
          </a:xfrm>
          <a:prstGeom prst="rect">
            <a:avLst/>
          </a:prstGeom>
          <a:noFill/>
          <a:ln>
            <a:noFill/>
          </a:ln>
        </p:spPr>
      </p:pic>
      <p:sp>
        <p:nvSpPr>
          <p:cNvPr id="89" name="Google Shape;89;p15"/>
          <p:cNvSpPr txBox="1">
            <a:spLocks noGrp="1"/>
          </p:cNvSpPr>
          <p:nvPr>
            <p:ph type="title"/>
          </p:nvPr>
        </p:nvSpPr>
        <p:spPr>
          <a:xfrm>
            <a:off x="609500" y="260100"/>
            <a:ext cx="8520600" cy="70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800"/>
              <a:t>T5 Summarizes Various Information for Human</a:t>
            </a:r>
            <a:endParaRPr sz="2500" b="0"/>
          </a:p>
        </p:txBody>
      </p:sp>
      <p:grpSp>
        <p:nvGrpSpPr>
          <p:cNvPr id="90" name="Google Shape;90;p15"/>
          <p:cNvGrpSpPr/>
          <p:nvPr/>
        </p:nvGrpSpPr>
        <p:grpSpPr>
          <a:xfrm>
            <a:off x="4697688" y="1775925"/>
            <a:ext cx="1046400" cy="1388400"/>
            <a:chOff x="4308000" y="1704075"/>
            <a:chExt cx="1046400" cy="1388400"/>
          </a:xfrm>
        </p:grpSpPr>
        <p:sp>
          <p:nvSpPr>
            <p:cNvPr id="91" name="Google Shape;91;p15"/>
            <p:cNvSpPr/>
            <p:nvPr/>
          </p:nvSpPr>
          <p:spPr>
            <a:xfrm>
              <a:off x="4308000" y="1704075"/>
              <a:ext cx="1046400" cy="1388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mic Sans MS"/>
                  <a:ea typeface="Comic Sans MS"/>
                  <a:cs typeface="Comic Sans MS"/>
                  <a:sym typeface="Comic Sans MS"/>
                </a:rPr>
                <a:t>Original Text</a:t>
              </a:r>
              <a:endParaRPr sz="1100">
                <a:latin typeface="Comic Sans MS"/>
                <a:ea typeface="Comic Sans MS"/>
                <a:cs typeface="Comic Sans MS"/>
                <a:sym typeface="Comic Sans MS"/>
              </a:endParaRPr>
            </a:p>
          </p:txBody>
        </p:sp>
        <p:cxnSp>
          <p:nvCxnSpPr>
            <p:cNvPr id="92" name="Google Shape;92;p15"/>
            <p:cNvCxnSpPr/>
            <p:nvPr/>
          </p:nvCxnSpPr>
          <p:spPr>
            <a:xfrm rot="10800000" flipH="1">
              <a:off x="4496549" y="2286564"/>
              <a:ext cx="669300" cy="6300"/>
            </a:xfrm>
            <a:prstGeom prst="straightConnector1">
              <a:avLst/>
            </a:prstGeom>
            <a:noFill/>
            <a:ln w="28575" cap="flat" cmpd="sng">
              <a:solidFill>
                <a:schemeClr val="dk2"/>
              </a:solidFill>
              <a:prstDash val="solid"/>
              <a:round/>
              <a:headEnd type="none" w="med" len="med"/>
              <a:tailEnd type="none" w="med" len="med"/>
            </a:ln>
          </p:spPr>
        </p:cxnSp>
        <p:cxnSp>
          <p:nvCxnSpPr>
            <p:cNvPr id="93" name="Google Shape;93;p15"/>
            <p:cNvCxnSpPr/>
            <p:nvPr/>
          </p:nvCxnSpPr>
          <p:spPr>
            <a:xfrm rot="10800000" flipH="1">
              <a:off x="4496549" y="2466489"/>
              <a:ext cx="669300" cy="6300"/>
            </a:xfrm>
            <a:prstGeom prst="straightConnector1">
              <a:avLst/>
            </a:prstGeom>
            <a:noFill/>
            <a:ln w="28575" cap="flat" cmpd="sng">
              <a:solidFill>
                <a:schemeClr val="dk2"/>
              </a:solidFill>
              <a:prstDash val="solid"/>
              <a:round/>
              <a:headEnd type="none" w="med" len="med"/>
              <a:tailEnd type="none" w="med" len="med"/>
            </a:ln>
          </p:spPr>
        </p:cxnSp>
        <p:cxnSp>
          <p:nvCxnSpPr>
            <p:cNvPr id="94" name="Google Shape;94;p15"/>
            <p:cNvCxnSpPr/>
            <p:nvPr/>
          </p:nvCxnSpPr>
          <p:spPr>
            <a:xfrm rot="10800000" flipH="1">
              <a:off x="4496549" y="2646414"/>
              <a:ext cx="669300" cy="6300"/>
            </a:xfrm>
            <a:prstGeom prst="straightConnector1">
              <a:avLst/>
            </a:prstGeom>
            <a:noFill/>
            <a:ln w="28575" cap="flat" cmpd="sng">
              <a:solidFill>
                <a:schemeClr val="dk2"/>
              </a:solidFill>
              <a:prstDash val="solid"/>
              <a:round/>
              <a:headEnd type="none" w="med" len="med"/>
              <a:tailEnd type="none" w="med" len="med"/>
            </a:ln>
          </p:spPr>
        </p:cxnSp>
        <p:cxnSp>
          <p:nvCxnSpPr>
            <p:cNvPr id="95" name="Google Shape;95;p15"/>
            <p:cNvCxnSpPr/>
            <p:nvPr/>
          </p:nvCxnSpPr>
          <p:spPr>
            <a:xfrm rot="10800000" flipH="1">
              <a:off x="4496549" y="2826339"/>
              <a:ext cx="669300" cy="6300"/>
            </a:xfrm>
            <a:prstGeom prst="straightConnector1">
              <a:avLst/>
            </a:prstGeom>
            <a:noFill/>
            <a:ln w="28575" cap="flat" cmpd="sng">
              <a:solidFill>
                <a:schemeClr val="dk2"/>
              </a:solidFill>
              <a:prstDash val="solid"/>
              <a:round/>
              <a:headEnd type="none" w="med" len="med"/>
              <a:tailEnd type="none" w="med" len="med"/>
            </a:ln>
          </p:spPr>
        </p:cxnSp>
      </p:grpSp>
      <p:grpSp>
        <p:nvGrpSpPr>
          <p:cNvPr id="96" name="Google Shape;96;p15"/>
          <p:cNvGrpSpPr/>
          <p:nvPr/>
        </p:nvGrpSpPr>
        <p:grpSpPr>
          <a:xfrm>
            <a:off x="7663575" y="1775925"/>
            <a:ext cx="969900" cy="1286700"/>
            <a:chOff x="7502675" y="1704075"/>
            <a:chExt cx="969900" cy="1286700"/>
          </a:xfrm>
        </p:grpSpPr>
        <p:sp>
          <p:nvSpPr>
            <p:cNvPr id="97" name="Google Shape;97;p15"/>
            <p:cNvSpPr/>
            <p:nvPr/>
          </p:nvSpPr>
          <p:spPr>
            <a:xfrm>
              <a:off x="7502675" y="1704075"/>
              <a:ext cx="969900" cy="1286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Comic Sans MS"/>
                  <a:ea typeface="Comic Sans MS"/>
                  <a:cs typeface="Comic Sans MS"/>
                  <a:sym typeface="Comic Sans MS"/>
                </a:rPr>
                <a:t>Summary</a:t>
              </a:r>
              <a:endParaRPr sz="1100">
                <a:latin typeface="Comic Sans MS"/>
                <a:ea typeface="Comic Sans MS"/>
                <a:cs typeface="Comic Sans MS"/>
                <a:sym typeface="Comic Sans MS"/>
              </a:endParaRPr>
            </a:p>
            <a:p>
              <a:pPr marL="0" lvl="0" indent="0" algn="l" rtl="0">
                <a:spcBef>
                  <a:spcPts val="0"/>
                </a:spcBef>
                <a:spcAft>
                  <a:spcPts val="0"/>
                </a:spcAft>
                <a:buNone/>
              </a:pPr>
              <a:endParaRPr/>
            </a:p>
          </p:txBody>
        </p:sp>
        <p:cxnSp>
          <p:nvCxnSpPr>
            <p:cNvPr id="98" name="Google Shape;98;p15"/>
            <p:cNvCxnSpPr/>
            <p:nvPr/>
          </p:nvCxnSpPr>
          <p:spPr>
            <a:xfrm rot="10800000" flipH="1">
              <a:off x="7652974" y="2205339"/>
              <a:ext cx="669300" cy="6300"/>
            </a:xfrm>
            <a:prstGeom prst="straightConnector1">
              <a:avLst/>
            </a:prstGeom>
            <a:noFill/>
            <a:ln w="28575" cap="flat" cmpd="sng">
              <a:solidFill>
                <a:schemeClr val="dk2"/>
              </a:solidFill>
              <a:prstDash val="solid"/>
              <a:round/>
              <a:headEnd type="none" w="med" len="med"/>
              <a:tailEnd type="none" w="med" len="med"/>
            </a:ln>
          </p:spPr>
        </p:cxnSp>
        <p:cxnSp>
          <p:nvCxnSpPr>
            <p:cNvPr id="99" name="Google Shape;99;p15"/>
            <p:cNvCxnSpPr/>
            <p:nvPr/>
          </p:nvCxnSpPr>
          <p:spPr>
            <a:xfrm rot="10800000" flipH="1">
              <a:off x="7652974" y="2395114"/>
              <a:ext cx="669300" cy="6300"/>
            </a:xfrm>
            <a:prstGeom prst="straightConnector1">
              <a:avLst/>
            </a:prstGeom>
            <a:noFill/>
            <a:ln w="28575" cap="flat" cmpd="sng">
              <a:solidFill>
                <a:schemeClr val="dk2"/>
              </a:solidFill>
              <a:prstDash val="solid"/>
              <a:round/>
              <a:headEnd type="none" w="med" len="med"/>
              <a:tailEnd type="none" w="med" len="med"/>
            </a:ln>
          </p:spPr>
        </p:cxnSp>
      </p:grpSp>
      <p:pic>
        <p:nvPicPr>
          <p:cNvPr id="100" name="Google Shape;100;p15"/>
          <p:cNvPicPr preferRelativeResize="0"/>
          <p:nvPr/>
        </p:nvPicPr>
        <p:blipFill>
          <a:blip r:embed="rId4">
            <a:alphaModFix/>
          </a:blip>
          <a:stretch>
            <a:fillRect/>
          </a:stretch>
        </p:blipFill>
        <p:spPr>
          <a:xfrm>
            <a:off x="1074989" y="965700"/>
            <a:ext cx="1364310" cy="1047450"/>
          </a:xfrm>
          <a:prstGeom prst="rect">
            <a:avLst/>
          </a:prstGeom>
          <a:noFill/>
          <a:ln>
            <a:noFill/>
          </a:ln>
        </p:spPr>
      </p:pic>
      <p:pic>
        <p:nvPicPr>
          <p:cNvPr id="101" name="Google Shape;101;p15"/>
          <p:cNvPicPr preferRelativeResize="0"/>
          <p:nvPr/>
        </p:nvPicPr>
        <p:blipFill>
          <a:blip r:embed="rId5">
            <a:alphaModFix/>
          </a:blip>
          <a:stretch>
            <a:fillRect/>
          </a:stretch>
        </p:blipFill>
        <p:spPr>
          <a:xfrm>
            <a:off x="1031999" y="3353074"/>
            <a:ext cx="1407299" cy="1054476"/>
          </a:xfrm>
          <a:prstGeom prst="rect">
            <a:avLst/>
          </a:prstGeom>
          <a:noFill/>
          <a:ln>
            <a:noFill/>
          </a:ln>
        </p:spPr>
      </p:pic>
      <p:sp>
        <p:nvSpPr>
          <p:cNvPr id="102" name="Google Shape;102;p15"/>
          <p:cNvSpPr txBox="1"/>
          <p:nvPr/>
        </p:nvSpPr>
        <p:spPr>
          <a:xfrm>
            <a:off x="2631050" y="1202925"/>
            <a:ext cx="1122900" cy="57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Open Sans"/>
                <a:ea typeface="Open Sans"/>
                <a:cs typeface="Open Sans"/>
                <a:sym typeface="Open Sans"/>
              </a:rPr>
              <a:t>Scanned Hard Copy</a:t>
            </a:r>
            <a:endParaRPr b="1" dirty="0">
              <a:latin typeface="Open Sans"/>
              <a:ea typeface="Open Sans"/>
              <a:cs typeface="Open Sans"/>
              <a:sym typeface="Open Sans"/>
            </a:endParaRPr>
          </a:p>
        </p:txBody>
      </p:sp>
      <p:sp>
        <p:nvSpPr>
          <p:cNvPr id="103" name="Google Shape;103;p15"/>
          <p:cNvSpPr txBox="1"/>
          <p:nvPr/>
        </p:nvSpPr>
        <p:spPr>
          <a:xfrm>
            <a:off x="2581438" y="2183925"/>
            <a:ext cx="1122900" cy="57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Open Sans"/>
                <a:ea typeface="Open Sans"/>
                <a:cs typeface="Open Sans"/>
                <a:sym typeface="Open Sans"/>
              </a:rPr>
              <a:t>Website Articles</a:t>
            </a:r>
            <a:endParaRPr b="1" dirty="0">
              <a:latin typeface="Open Sans"/>
              <a:ea typeface="Open Sans"/>
              <a:cs typeface="Open Sans"/>
              <a:sym typeface="Open Sans"/>
            </a:endParaRPr>
          </a:p>
        </p:txBody>
      </p:sp>
      <p:sp>
        <p:nvSpPr>
          <p:cNvPr id="104" name="Google Shape;104;p15"/>
          <p:cNvSpPr txBox="1"/>
          <p:nvPr/>
        </p:nvSpPr>
        <p:spPr>
          <a:xfrm>
            <a:off x="2631050" y="3443500"/>
            <a:ext cx="1122900" cy="57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Open Sans"/>
                <a:ea typeface="Open Sans"/>
                <a:cs typeface="Open Sans"/>
                <a:sym typeface="Open Sans"/>
              </a:rPr>
              <a:t>Audio Recording</a:t>
            </a:r>
            <a:endParaRPr b="1" dirty="0">
              <a:latin typeface="Open Sans"/>
              <a:ea typeface="Open Sans"/>
              <a:cs typeface="Open Sans"/>
              <a:sym typeface="Open Sans"/>
            </a:endParaRPr>
          </a:p>
        </p:txBody>
      </p:sp>
      <p:cxnSp>
        <p:nvCxnSpPr>
          <p:cNvPr id="105" name="Google Shape;105;p15"/>
          <p:cNvCxnSpPr>
            <a:stCxn id="102" idx="3"/>
            <a:endCxn id="106" idx="0"/>
          </p:cNvCxnSpPr>
          <p:nvPr/>
        </p:nvCxnSpPr>
        <p:spPr>
          <a:xfrm>
            <a:off x="3753950" y="1489425"/>
            <a:ext cx="272400" cy="980700"/>
          </a:xfrm>
          <a:prstGeom prst="bentConnector3">
            <a:avLst>
              <a:gd name="adj1" fmla="val 49987"/>
            </a:avLst>
          </a:prstGeom>
          <a:noFill/>
          <a:ln w="76200" cap="flat" cmpd="sng">
            <a:solidFill>
              <a:srgbClr val="E69138"/>
            </a:solidFill>
            <a:prstDash val="solid"/>
            <a:round/>
            <a:headEnd type="none" w="med" len="med"/>
            <a:tailEnd type="none" w="med" len="med"/>
          </a:ln>
        </p:spPr>
      </p:cxnSp>
      <p:sp>
        <p:nvSpPr>
          <p:cNvPr id="106" name="Google Shape;106;p15"/>
          <p:cNvSpPr/>
          <p:nvPr/>
        </p:nvSpPr>
        <p:spPr>
          <a:xfrm rot="-5400000">
            <a:off x="4280677" y="2134425"/>
            <a:ext cx="162600" cy="671400"/>
          </a:xfrm>
          <a:prstGeom prst="downArrow">
            <a:avLst>
              <a:gd name="adj1" fmla="val 50000"/>
              <a:gd name="adj2" fmla="val 50000"/>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 name="Google Shape;107;p15"/>
          <p:cNvCxnSpPr>
            <a:stCxn id="104" idx="3"/>
            <a:endCxn id="106" idx="0"/>
          </p:cNvCxnSpPr>
          <p:nvPr/>
        </p:nvCxnSpPr>
        <p:spPr>
          <a:xfrm rot="10800000" flipH="1">
            <a:off x="3753950" y="2470000"/>
            <a:ext cx="272400" cy="1260000"/>
          </a:xfrm>
          <a:prstGeom prst="bentConnector3">
            <a:avLst>
              <a:gd name="adj1" fmla="val 49987"/>
            </a:avLst>
          </a:prstGeom>
          <a:noFill/>
          <a:ln w="76200" cap="flat" cmpd="sng">
            <a:solidFill>
              <a:srgbClr val="E69138"/>
            </a:solidFill>
            <a:prstDash val="solid"/>
            <a:round/>
            <a:headEnd type="none" w="med" len="med"/>
            <a:tailEnd type="none" w="med" len="med"/>
          </a:ln>
        </p:spPr>
      </p:cxnSp>
      <p:cxnSp>
        <p:nvCxnSpPr>
          <p:cNvPr id="108" name="Google Shape;108;p15"/>
          <p:cNvCxnSpPr>
            <a:stCxn id="103" idx="3"/>
            <a:endCxn id="106" idx="0"/>
          </p:cNvCxnSpPr>
          <p:nvPr/>
        </p:nvCxnSpPr>
        <p:spPr>
          <a:xfrm>
            <a:off x="3704338" y="2470425"/>
            <a:ext cx="321900" cy="600"/>
          </a:xfrm>
          <a:prstGeom prst="bentConnector3">
            <a:avLst>
              <a:gd name="adj1" fmla="val 50006"/>
            </a:avLst>
          </a:prstGeom>
          <a:noFill/>
          <a:ln w="76200" cap="flat" cmpd="sng">
            <a:solidFill>
              <a:srgbClr val="E69138"/>
            </a:solidFill>
            <a:prstDash val="solid"/>
            <a:round/>
            <a:headEnd type="none" w="med" len="med"/>
            <a:tailEnd type="none" w="med" len="med"/>
          </a:ln>
        </p:spPr>
      </p:cxnSp>
      <p:sp>
        <p:nvSpPr>
          <p:cNvPr id="109" name="Google Shape;109;p15"/>
          <p:cNvSpPr/>
          <p:nvPr/>
        </p:nvSpPr>
        <p:spPr>
          <a:xfrm rot="-5400000">
            <a:off x="6612103" y="1767075"/>
            <a:ext cx="162600" cy="1407300"/>
          </a:xfrm>
          <a:prstGeom prst="downArrow">
            <a:avLst>
              <a:gd name="adj1" fmla="val 50000"/>
              <a:gd name="adj2" fmla="val 50000"/>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par>
                                <p:cTn id="8" presetID="10" presetClass="entr" presetSubtype="0" fill="hold" nodeType="withEffect">
                                  <p:stCondLst>
                                    <p:cond delay="0"/>
                                  </p:stCondLst>
                                  <p:childTnLst>
                                    <p:set>
                                      <p:cBhvr>
                                        <p:cTn id="9" dur="1" fill="hold">
                                          <p:stCondLst>
                                            <p:cond delay="0"/>
                                          </p:stCondLst>
                                        </p:cTn>
                                        <p:tgtEl>
                                          <p:spTgt spid="100"/>
                                        </p:tgtEl>
                                        <p:attrNameLst>
                                          <p:attrName>style.visibility</p:attrName>
                                        </p:attrNameLst>
                                      </p:cBhvr>
                                      <p:to>
                                        <p:strVal val="visible"/>
                                      </p:to>
                                    </p:set>
                                    <p:animEffect transition="in" filter="fade">
                                      <p:cBhvr>
                                        <p:cTn id="10" dur="500"/>
                                        <p:tgtEl>
                                          <p:spTgt spid="100"/>
                                        </p:tgtEl>
                                      </p:cBhvr>
                                    </p:animEffect>
                                  </p:childTnLst>
                                </p:cTn>
                              </p:par>
                              <p:par>
                                <p:cTn id="11" presetID="10" presetClass="entr" presetSubtype="0" fill="hold" nodeType="withEffect">
                                  <p:stCondLst>
                                    <p:cond delay="0"/>
                                  </p:stCondLst>
                                  <p:childTnLst>
                                    <p:set>
                                      <p:cBhvr>
                                        <p:cTn id="12" dur="1" fill="hold">
                                          <p:stCondLst>
                                            <p:cond delay="0"/>
                                          </p:stCondLst>
                                        </p:cTn>
                                        <p:tgtEl>
                                          <p:spTgt spid="101"/>
                                        </p:tgtEl>
                                        <p:attrNameLst>
                                          <p:attrName>style.visibility</p:attrName>
                                        </p:attrNameLst>
                                      </p:cBhvr>
                                      <p:to>
                                        <p:strVal val="visible"/>
                                      </p:to>
                                    </p:set>
                                    <p:animEffect transition="in" filter="fade">
                                      <p:cBhvr>
                                        <p:cTn id="13" dur="500"/>
                                        <p:tgtEl>
                                          <p:spTgt spid="10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2"/>
                                        </p:tgtEl>
                                        <p:attrNameLst>
                                          <p:attrName>style.visibility</p:attrName>
                                        </p:attrNameLst>
                                      </p:cBhvr>
                                      <p:to>
                                        <p:strVal val="visible"/>
                                      </p:to>
                                    </p:set>
                                    <p:animEffect transition="in" filter="fade">
                                      <p:cBhvr>
                                        <p:cTn id="16" dur="500"/>
                                        <p:tgtEl>
                                          <p:spTgt spid="10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3"/>
                                        </p:tgtEl>
                                        <p:attrNameLst>
                                          <p:attrName>style.visibility</p:attrName>
                                        </p:attrNameLst>
                                      </p:cBhvr>
                                      <p:to>
                                        <p:strVal val="visible"/>
                                      </p:to>
                                    </p:set>
                                    <p:animEffect transition="in" filter="fade">
                                      <p:cBhvr>
                                        <p:cTn id="19" dur="500"/>
                                        <p:tgtEl>
                                          <p:spTgt spid="10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4"/>
                                        </p:tgtEl>
                                        <p:attrNameLst>
                                          <p:attrName>style.visibility</p:attrName>
                                        </p:attrNameLst>
                                      </p:cBhvr>
                                      <p:to>
                                        <p:strVal val="visible"/>
                                      </p:to>
                                    </p:set>
                                    <p:animEffect transition="in" filter="fade">
                                      <p:cBhvr>
                                        <p:cTn id="22" dur="500"/>
                                        <p:tgtEl>
                                          <p:spTgt spid="10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5"/>
                                        </p:tgtEl>
                                        <p:attrNameLst>
                                          <p:attrName>style.visibility</p:attrName>
                                        </p:attrNameLst>
                                      </p:cBhvr>
                                      <p:to>
                                        <p:strVal val="visible"/>
                                      </p:to>
                                    </p:set>
                                    <p:animEffect transition="in" filter="fade">
                                      <p:cBhvr>
                                        <p:cTn id="27" dur="500"/>
                                        <p:tgtEl>
                                          <p:spTgt spid="10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06"/>
                                        </p:tgtEl>
                                        <p:attrNameLst>
                                          <p:attrName>style.visibility</p:attrName>
                                        </p:attrNameLst>
                                      </p:cBhvr>
                                      <p:to>
                                        <p:strVal val="visible"/>
                                      </p:to>
                                    </p:set>
                                    <p:animEffect transition="in" filter="fade">
                                      <p:cBhvr>
                                        <p:cTn id="30" dur="500"/>
                                        <p:tgtEl>
                                          <p:spTgt spid="106"/>
                                        </p:tgtEl>
                                      </p:cBhvr>
                                    </p:animEffect>
                                  </p:childTnLst>
                                </p:cTn>
                              </p:par>
                              <p:par>
                                <p:cTn id="31" presetID="10" presetClass="entr" presetSubtype="0" fill="hold" nodeType="withEffect">
                                  <p:stCondLst>
                                    <p:cond delay="0"/>
                                  </p:stCondLst>
                                  <p:childTnLst>
                                    <p:set>
                                      <p:cBhvr>
                                        <p:cTn id="32" dur="1" fill="hold">
                                          <p:stCondLst>
                                            <p:cond delay="0"/>
                                          </p:stCondLst>
                                        </p:cTn>
                                        <p:tgtEl>
                                          <p:spTgt spid="107"/>
                                        </p:tgtEl>
                                        <p:attrNameLst>
                                          <p:attrName>style.visibility</p:attrName>
                                        </p:attrNameLst>
                                      </p:cBhvr>
                                      <p:to>
                                        <p:strVal val="visible"/>
                                      </p:to>
                                    </p:set>
                                    <p:animEffect transition="in" filter="fade">
                                      <p:cBhvr>
                                        <p:cTn id="33" dur="500"/>
                                        <p:tgtEl>
                                          <p:spTgt spid="107"/>
                                        </p:tgtEl>
                                      </p:cBhvr>
                                    </p:animEffect>
                                  </p:childTnLst>
                                </p:cTn>
                              </p:par>
                              <p:par>
                                <p:cTn id="34" presetID="10" presetClass="entr" presetSubtype="0" fill="hold" nodeType="withEffect">
                                  <p:stCondLst>
                                    <p:cond delay="0"/>
                                  </p:stCondLst>
                                  <p:childTnLst>
                                    <p:set>
                                      <p:cBhvr>
                                        <p:cTn id="35" dur="1" fill="hold">
                                          <p:stCondLst>
                                            <p:cond delay="0"/>
                                          </p:stCondLst>
                                        </p:cTn>
                                        <p:tgtEl>
                                          <p:spTgt spid="108"/>
                                        </p:tgtEl>
                                        <p:attrNameLst>
                                          <p:attrName>style.visibility</p:attrName>
                                        </p:attrNameLst>
                                      </p:cBhvr>
                                      <p:to>
                                        <p:strVal val="visible"/>
                                      </p:to>
                                    </p:set>
                                    <p:animEffect transition="in" filter="fade">
                                      <p:cBhvr>
                                        <p:cTn id="36" dur="500"/>
                                        <p:tgtEl>
                                          <p:spTgt spid="108"/>
                                        </p:tgtEl>
                                      </p:cBhvr>
                                    </p:animEffect>
                                  </p:childTnLst>
                                </p:cTn>
                              </p:par>
                              <p:par>
                                <p:cTn id="37" presetID="10" presetClass="entr" presetSubtype="0" fill="hold" nodeType="withEffect">
                                  <p:stCondLst>
                                    <p:cond delay="0"/>
                                  </p:stCondLst>
                                  <p:childTnLst>
                                    <p:set>
                                      <p:cBhvr>
                                        <p:cTn id="38" dur="1" fill="hold">
                                          <p:stCondLst>
                                            <p:cond delay="0"/>
                                          </p:stCondLst>
                                        </p:cTn>
                                        <p:tgtEl>
                                          <p:spTgt spid="90"/>
                                        </p:tgtEl>
                                        <p:attrNameLst>
                                          <p:attrName>style.visibility</p:attrName>
                                        </p:attrNameLst>
                                      </p:cBhvr>
                                      <p:to>
                                        <p:strVal val="visible"/>
                                      </p:to>
                                    </p:set>
                                    <p:animEffect transition="in" filter="fade">
                                      <p:cBhvr>
                                        <p:cTn id="39" dur="500"/>
                                        <p:tgtEl>
                                          <p:spTgt spid="90"/>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87"/>
                                        </p:tgtEl>
                                        <p:attrNameLst>
                                          <p:attrName>style.visibility</p:attrName>
                                        </p:attrNameLst>
                                      </p:cBhvr>
                                      <p:to>
                                        <p:strVal val="visible"/>
                                      </p:to>
                                    </p:set>
                                    <p:animEffect transition="in" filter="fade">
                                      <p:cBhvr>
                                        <p:cTn id="44" dur="500"/>
                                        <p:tgtEl>
                                          <p:spTgt spid="8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09"/>
                                        </p:tgtEl>
                                        <p:attrNameLst>
                                          <p:attrName>style.visibility</p:attrName>
                                        </p:attrNameLst>
                                      </p:cBhvr>
                                      <p:to>
                                        <p:strVal val="visible"/>
                                      </p:to>
                                    </p:set>
                                    <p:animEffect transition="in" filter="fade">
                                      <p:cBhvr>
                                        <p:cTn id="47" dur="500"/>
                                        <p:tgtEl>
                                          <p:spTgt spid="109"/>
                                        </p:tgtEl>
                                      </p:cBhvr>
                                    </p:animEffect>
                                  </p:childTnLst>
                                </p:cTn>
                              </p:par>
                              <p:par>
                                <p:cTn id="48" presetID="10" presetClass="entr" presetSubtype="0" fill="hold" nodeType="withEffect">
                                  <p:stCondLst>
                                    <p:cond delay="0"/>
                                  </p:stCondLst>
                                  <p:childTnLst>
                                    <p:set>
                                      <p:cBhvr>
                                        <p:cTn id="49" dur="1" fill="hold">
                                          <p:stCondLst>
                                            <p:cond delay="0"/>
                                          </p:stCondLst>
                                        </p:cTn>
                                        <p:tgtEl>
                                          <p:spTgt spid="96"/>
                                        </p:tgtEl>
                                        <p:attrNameLst>
                                          <p:attrName>style.visibility</p:attrName>
                                        </p:attrNameLst>
                                      </p:cBhvr>
                                      <p:to>
                                        <p:strVal val="visible"/>
                                      </p:to>
                                    </p:set>
                                    <p:animEffect transition="in" filter="fade">
                                      <p:cBhvr>
                                        <p:cTn id="50"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102" grpId="0"/>
      <p:bldP spid="103" grpId="0"/>
      <p:bldP spid="104" grpId="0"/>
      <p:bldP spid="106" grpId="0" animBg="1"/>
      <p:bldP spid="10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Open Sans"/>
                <a:ea typeface="Open Sans"/>
                <a:cs typeface="Open Sans"/>
                <a:sym typeface="Open Sans"/>
              </a:rPr>
              <a:t>4</a:t>
            </a:fld>
            <a:endParaRPr>
              <a:solidFill>
                <a:schemeClr val="dk2"/>
              </a:solidFill>
              <a:latin typeface="Open Sans"/>
              <a:ea typeface="Open Sans"/>
              <a:cs typeface="Open Sans"/>
              <a:sym typeface="Open Sans"/>
            </a:endParaRPr>
          </a:p>
        </p:txBody>
      </p:sp>
      <p:sp>
        <p:nvSpPr>
          <p:cNvPr id="115" name="Google Shape;115;p16"/>
          <p:cNvSpPr txBox="1">
            <a:spLocks noGrp="1"/>
          </p:cNvSpPr>
          <p:nvPr>
            <p:ph type="title"/>
          </p:nvPr>
        </p:nvSpPr>
        <p:spPr>
          <a:xfrm>
            <a:off x="609500" y="260100"/>
            <a:ext cx="8520600" cy="63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800"/>
              <a:t>T5 Transformer Serves Multi-functionally</a:t>
            </a:r>
            <a:endParaRPr sz="2500" b="0"/>
          </a:p>
        </p:txBody>
      </p:sp>
      <p:sp>
        <p:nvSpPr>
          <p:cNvPr id="116" name="Google Shape;116;p16"/>
          <p:cNvSpPr/>
          <p:nvPr/>
        </p:nvSpPr>
        <p:spPr>
          <a:xfrm>
            <a:off x="609675" y="1402500"/>
            <a:ext cx="1395600" cy="827100"/>
          </a:xfrm>
          <a:prstGeom prst="roundRect">
            <a:avLst>
              <a:gd name="adj" fmla="val 16667"/>
            </a:avLst>
          </a:prstGeom>
          <a:solidFill>
            <a:srgbClr val="B6D7A8"/>
          </a:solidFill>
          <a:ln>
            <a:noFill/>
          </a:ln>
        </p:spPr>
        <p:txBody>
          <a:bodyPr spcFirstLastPara="1" wrap="square" lIns="91425" tIns="91425" rIns="91425" bIns="91425" anchor="ctr" anchorCtr="0">
            <a:noAutofit/>
          </a:bodyPr>
          <a:lstStyle/>
          <a:p>
            <a:r>
              <a:rPr lang="en-US" altLang="zh-CN" sz="1100" b="1" dirty="0">
                <a:latin typeface="Calibri" panose="020F0502020204030204" pitchFamily="34" charset="0"/>
                <a:cs typeface="Calibri" panose="020F0502020204030204" pitchFamily="34" charset="0"/>
              </a:rPr>
              <a:t>Translation:</a:t>
            </a:r>
            <a:br>
              <a:rPr lang="en-US" altLang="zh-CN" sz="1100" dirty="0">
                <a:latin typeface="Calibri" panose="020F0502020204030204" pitchFamily="34" charset="0"/>
                <a:cs typeface="Calibri" panose="020F0502020204030204" pitchFamily="34" charset="0"/>
              </a:rPr>
            </a:br>
            <a:r>
              <a:rPr lang="en-US" altLang="zh-CN" sz="1100" dirty="0">
                <a:latin typeface="Calibri" panose="020F0502020204030204" pitchFamily="34" charset="0"/>
                <a:cs typeface="Calibri" panose="020F0502020204030204" pitchFamily="34" charset="0"/>
              </a:rPr>
              <a:t>English to German: “ That is good.”</a:t>
            </a:r>
          </a:p>
        </p:txBody>
      </p:sp>
      <p:sp>
        <p:nvSpPr>
          <p:cNvPr id="117" name="Google Shape;117;p16"/>
          <p:cNvSpPr/>
          <p:nvPr/>
        </p:nvSpPr>
        <p:spPr>
          <a:xfrm>
            <a:off x="2344177" y="1413232"/>
            <a:ext cx="1489800" cy="827100"/>
          </a:xfrm>
          <a:prstGeom prst="roundRect">
            <a:avLst>
              <a:gd name="adj" fmla="val 16667"/>
            </a:avLst>
          </a:prstGeom>
          <a:solidFill>
            <a:srgbClr val="F9CB9C"/>
          </a:solidFill>
          <a:ln>
            <a:noFill/>
          </a:ln>
        </p:spPr>
        <p:txBody>
          <a:bodyPr spcFirstLastPara="1" wrap="square" lIns="91425" tIns="91425" rIns="91425" bIns="91425" anchor="ctr" anchorCtr="0">
            <a:noAutofit/>
          </a:bodyPr>
          <a:lstStyle/>
          <a:p>
            <a:r>
              <a:rPr lang="en-US" altLang="zh-CN" sz="1100" b="1" dirty="0">
                <a:effectLst>
                  <a:outerShdw blurRad="38100" dist="38100" dir="2700000" algn="tl">
                    <a:srgbClr val="000000">
                      <a:alpha val="43137"/>
                    </a:srgbClr>
                  </a:outerShdw>
                </a:effectLst>
                <a:latin typeface="Corbel" panose="020B0503020204020204" pitchFamily="34" charset="0"/>
                <a:cs typeface="Biome" panose="020B0502040204020203" pitchFamily="34" charset="0"/>
              </a:rPr>
              <a:t>Linguistic Acceptability:</a:t>
            </a:r>
          </a:p>
          <a:p>
            <a:r>
              <a:rPr lang="en-US" altLang="zh-CN" sz="1100" dirty="0">
                <a:latin typeface="Calibri" panose="020F0502020204030204" pitchFamily="34" charset="0"/>
                <a:cs typeface="Calibri" panose="020F0502020204030204" pitchFamily="34" charset="0"/>
              </a:rPr>
              <a:t>“The course is jumping well.”</a:t>
            </a:r>
          </a:p>
        </p:txBody>
      </p:sp>
      <p:sp>
        <p:nvSpPr>
          <p:cNvPr id="118" name="Google Shape;118;p16"/>
          <p:cNvSpPr/>
          <p:nvPr/>
        </p:nvSpPr>
        <p:spPr>
          <a:xfrm>
            <a:off x="4135128" y="1412341"/>
            <a:ext cx="1489800" cy="827100"/>
          </a:xfrm>
          <a:prstGeom prst="roundRect">
            <a:avLst>
              <a:gd name="adj" fmla="val 16667"/>
            </a:avLst>
          </a:prstGeom>
          <a:solidFill>
            <a:srgbClr val="DD7E6B"/>
          </a:solidFill>
          <a:ln>
            <a:noFill/>
          </a:ln>
        </p:spPr>
        <p:txBody>
          <a:bodyPr spcFirstLastPara="1" wrap="square" lIns="91425" tIns="91425" rIns="91425" bIns="91425" anchor="ctr" anchorCtr="0">
            <a:noAutofit/>
          </a:bodyPr>
          <a:lstStyle/>
          <a:p>
            <a:r>
              <a:rPr lang="en-US" altLang="zh-CN" sz="1100" b="1" dirty="0">
                <a:latin typeface="Calibri" panose="020F0502020204030204" pitchFamily="34" charset="0"/>
                <a:cs typeface="Calibri" panose="020F0502020204030204" pitchFamily="34" charset="0"/>
              </a:rPr>
              <a:t>Sentence Similarity: </a:t>
            </a:r>
            <a:br>
              <a:rPr lang="en-US" altLang="zh-CN" sz="1100" dirty="0">
                <a:latin typeface="Calibri" panose="020F0502020204030204" pitchFamily="34" charset="0"/>
                <a:cs typeface="Calibri" panose="020F0502020204030204" pitchFamily="34" charset="0"/>
              </a:rPr>
            </a:br>
            <a:r>
              <a:rPr lang="en-US" altLang="zh-CN" sz="1100" dirty="0">
                <a:latin typeface="Calibri" panose="020F0502020204030204" pitchFamily="34" charset="0"/>
                <a:cs typeface="Calibri" panose="020F0502020204030204" pitchFamily="34" charset="0"/>
              </a:rPr>
              <a:t>“The rhino grazed on the grass. ”; “A rhino is grazing in a field.”</a:t>
            </a:r>
          </a:p>
        </p:txBody>
      </p:sp>
      <p:sp>
        <p:nvSpPr>
          <p:cNvPr id="119" name="Google Shape;119;p16"/>
          <p:cNvSpPr/>
          <p:nvPr/>
        </p:nvSpPr>
        <p:spPr>
          <a:xfrm>
            <a:off x="5963830" y="890399"/>
            <a:ext cx="2457932" cy="1436484"/>
          </a:xfrm>
          <a:prstGeom prst="roundRect">
            <a:avLst>
              <a:gd name="adj" fmla="val 16667"/>
            </a:avLst>
          </a:prstGeom>
          <a:solidFill>
            <a:srgbClr val="9FC5E8"/>
          </a:solidFill>
          <a:ln w="38100" cap="flat" cmpd="sng">
            <a:solidFill>
              <a:srgbClr val="3D85C6"/>
            </a:solidFill>
            <a:prstDash val="solid"/>
            <a:round/>
            <a:headEnd type="none" w="sm" len="sm"/>
            <a:tailEnd type="none" w="sm" len="sm"/>
          </a:ln>
        </p:spPr>
        <p:txBody>
          <a:bodyPr spcFirstLastPara="1" wrap="square" lIns="91425" tIns="91425" rIns="91425" bIns="91425" anchor="ctr" anchorCtr="0">
            <a:noAutofit/>
          </a:bodyPr>
          <a:lstStyle/>
          <a:p>
            <a:r>
              <a:rPr lang="en-US" altLang="zh-CN" sz="1600" b="1" dirty="0">
                <a:effectLst>
                  <a:outerShdw blurRad="38100" dist="38100" dir="2700000" algn="tl">
                    <a:srgbClr val="000000">
                      <a:alpha val="43137"/>
                    </a:srgbClr>
                  </a:outerShdw>
                </a:effectLst>
                <a:latin typeface="Corbel" panose="020B0503020204020204" pitchFamily="34" charset="0"/>
                <a:cs typeface="Biome" panose="020B0502040204020203" pitchFamily="34" charset="0"/>
              </a:rPr>
              <a:t>Summarization: </a:t>
            </a:r>
          </a:p>
          <a:p>
            <a:r>
              <a:rPr lang="en-US" altLang="zh-CN" dirty="0">
                <a:latin typeface="Corbel" panose="020B0503020204020204" pitchFamily="34" charset="0"/>
                <a:cs typeface="Biome" panose="020B0502040204020203" pitchFamily="34" charset="0"/>
              </a:rPr>
              <a:t>“state authorities dispatched emergency crews Tuesday to survey the damage after an onslaught of severe weather  ...”</a:t>
            </a:r>
          </a:p>
        </p:txBody>
      </p:sp>
      <p:sp>
        <p:nvSpPr>
          <p:cNvPr id="120" name="Google Shape;120;p16"/>
          <p:cNvSpPr/>
          <p:nvPr/>
        </p:nvSpPr>
        <p:spPr>
          <a:xfrm>
            <a:off x="609550" y="2882200"/>
            <a:ext cx="1395600" cy="665700"/>
          </a:xfrm>
          <a:prstGeom prst="roundRect">
            <a:avLst>
              <a:gd name="adj" fmla="val 16667"/>
            </a:avLst>
          </a:prstGeom>
          <a:solidFill>
            <a:srgbClr val="B6D7A8"/>
          </a:solidFill>
          <a:ln>
            <a:noFill/>
          </a:ln>
        </p:spPr>
        <p:txBody>
          <a:bodyPr spcFirstLastPara="1" wrap="square" lIns="91425" tIns="91425" rIns="91425" bIns="91425" anchor="ctr" anchorCtr="0">
            <a:noAutofit/>
          </a:bodyPr>
          <a:lstStyle/>
          <a:p>
            <a:pPr algn="ctr"/>
            <a:r>
              <a:rPr lang="en-US" altLang="zh-CN" dirty="0">
                <a:latin typeface="Corbel" panose="020B0503020204020204" pitchFamily="34" charset="0"/>
                <a:cs typeface="Biome" panose="020B0502040204020203" pitchFamily="34" charset="0"/>
              </a:rPr>
              <a:t>“Das </a:t>
            </a:r>
            <a:r>
              <a:rPr lang="en-US" altLang="zh-CN" dirty="0" err="1">
                <a:latin typeface="Corbel" panose="020B0503020204020204" pitchFamily="34" charset="0"/>
                <a:cs typeface="Biome" panose="020B0502040204020203" pitchFamily="34" charset="0"/>
              </a:rPr>
              <a:t>ist</a:t>
            </a:r>
            <a:r>
              <a:rPr lang="en-US" altLang="zh-CN" dirty="0">
                <a:latin typeface="Corbel" panose="020B0503020204020204" pitchFamily="34" charset="0"/>
                <a:cs typeface="Biome" panose="020B0502040204020203" pitchFamily="34" charset="0"/>
              </a:rPr>
              <a:t> gut.”</a:t>
            </a:r>
          </a:p>
        </p:txBody>
      </p:sp>
      <p:sp>
        <p:nvSpPr>
          <p:cNvPr id="121" name="Google Shape;121;p16"/>
          <p:cNvSpPr/>
          <p:nvPr/>
        </p:nvSpPr>
        <p:spPr>
          <a:xfrm>
            <a:off x="2356862" y="2854775"/>
            <a:ext cx="1489800" cy="665700"/>
          </a:xfrm>
          <a:prstGeom prst="roundRect">
            <a:avLst>
              <a:gd name="adj" fmla="val 16667"/>
            </a:avLst>
          </a:prstGeom>
          <a:solidFill>
            <a:srgbClr val="F9CB9C"/>
          </a:solidFill>
          <a:ln>
            <a:noFill/>
          </a:ln>
        </p:spPr>
        <p:txBody>
          <a:bodyPr spcFirstLastPara="1" wrap="square" lIns="91425" tIns="91425" rIns="91425" bIns="91425" anchor="ctr" anchorCtr="0">
            <a:noAutofit/>
          </a:bodyPr>
          <a:lstStyle/>
          <a:p>
            <a:pPr algn="ctr"/>
            <a:r>
              <a:rPr lang="en-US" altLang="zh-CN" dirty="0">
                <a:latin typeface="Corbel" panose="020B0503020204020204" pitchFamily="34" charset="0"/>
                <a:cs typeface="Biome" panose="020B0502040204020203" pitchFamily="34" charset="0"/>
              </a:rPr>
              <a:t>“Not acceptable”</a:t>
            </a:r>
          </a:p>
        </p:txBody>
      </p:sp>
      <p:sp>
        <p:nvSpPr>
          <p:cNvPr id="122" name="Google Shape;122;p16"/>
          <p:cNvSpPr/>
          <p:nvPr/>
        </p:nvSpPr>
        <p:spPr>
          <a:xfrm>
            <a:off x="4135128" y="2868691"/>
            <a:ext cx="1489800" cy="625200"/>
          </a:xfrm>
          <a:prstGeom prst="roundRect">
            <a:avLst>
              <a:gd name="adj" fmla="val 16667"/>
            </a:avLst>
          </a:prstGeom>
          <a:solidFill>
            <a:srgbClr val="DD7E6B"/>
          </a:solidFill>
          <a:ln>
            <a:noFill/>
          </a:ln>
        </p:spPr>
        <p:txBody>
          <a:bodyPr spcFirstLastPara="1" wrap="square" lIns="91425" tIns="91425" rIns="91425" bIns="91425" anchor="ctr" anchorCtr="0">
            <a:noAutofit/>
          </a:bodyPr>
          <a:lstStyle/>
          <a:p>
            <a:pPr algn="ctr"/>
            <a:r>
              <a:rPr lang="en-US" altLang="zh-CN" dirty="0">
                <a:latin typeface="Corbel" panose="020B0503020204020204" pitchFamily="34" charset="0"/>
                <a:cs typeface="Biome" panose="020B0502040204020203" pitchFamily="34" charset="0"/>
              </a:rPr>
              <a:t>“3.8”</a:t>
            </a:r>
          </a:p>
          <a:p>
            <a:pPr algn="ctr"/>
            <a:r>
              <a:rPr lang="en-US" altLang="zh-CN" dirty="0">
                <a:latin typeface="Corbel" panose="020B0503020204020204" pitchFamily="34" charset="0"/>
                <a:cs typeface="Biome" panose="020B0502040204020203" pitchFamily="34" charset="0"/>
              </a:rPr>
              <a:t>(Highly Similar)</a:t>
            </a:r>
            <a:endParaRPr dirty="0">
              <a:latin typeface="Corbel" panose="020B0503020204020204" pitchFamily="34" charset="0"/>
              <a:cs typeface="Biome" panose="020B0502040204020203" pitchFamily="34" charset="0"/>
              <a:sym typeface="Comfortaa"/>
            </a:endParaRPr>
          </a:p>
        </p:txBody>
      </p:sp>
      <p:sp>
        <p:nvSpPr>
          <p:cNvPr id="123" name="Google Shape;123;p16"/>
          <p:cNvSpPr/>
          <p:nvPr/>
        </p:nvSpPr>
        <p:spPr>
          <a:xfrm>
            <a:off x="6052950" y="2859625"/>
            <a:ext cx="2401200" cy="902100"/>
          </a:xfrm>
          <a:prstGeom prst="roundRect">
            <a:avLst>
              <a:gd name="adj" fmla="val 16667"/>
            </a:avLst>
          </a:prstGeom>
          <a:solidFill>
            <a:srgbClr val="9FC5E8"/>
          </a:solidFill>
          <a:ln w="38100" cap="flat" cmpd="sng">
            <a:solidFill>
              <a:srgbClr val="3D85C6"/>
            </a:solidFill>
            <a:prstDash val="solid"/>
            <a:round/>
            <a:headEnd type="none" w="sm" len="sm"/>
            <a:tailEnd type="none" w="sm" len="sm"/>
          </a:ln>
        </p:spPr>
        <p:txBody>
          <a:bodyPr spcFirstLastPara="1" wrap="square" lIns="91425" tIns="91425" rIns="91425" bIns="91425" anchor="ctr" anchorCtr="0">
            <a:noAutofit/>
          </a:bodyPr>
          <a:lstStyle/>
          <a:p>
            <a:pPr algn="ctr"/>
            <a:r>
              <a:rPr lang="en-US" altLang="zh-CN" dirty="0">
                <a:latin typeface="Corbel" panose="020B0503020204020204" pitchFamily="34" charset="0"/>
                <a:cs typeface="Biome" panose="020B0502040204020203" pitchFamily="34" charset="0"/>
              </a:rPr>
              <a:t>“Six people hospitalized after a storm in </a:t>
            </a:r>
            <a:r>
              <a:rPr lang="en-US" altLang="zh-CN" dirty="0" err="1">
                <a:latin typeface="Corbel" panose="020B0503020204020204" pitchFamily="34" charset="0"/>
                <a:cs typeface="Biome" panose="020B0502040204020203" pitchFamily="34" charset="0"/>
              </a:rPr>
              <a:t>attala</a:t>
            </a:r>
            <a:r>
              <a:rPr lang="en-US" altLang="zh-CN" dirty="0">
                <a:latin typeface="Corbel" panose="020B0503020204020204" pitchFamily="34" charset="0"/>
                <a:cs typeface="Biome" panose="020B0502040204020203" pitchFamily="34" charset="0"/>
              </a:rPr>
              <a:t> county.”</a:t>
            </a:r>
          </a:p>
        </p:txBody>
      </p:sp>
      <p:sp>
        <p:nvSpPr>
          <p:cNvPr id="124" name="Google Shape;124;p16"/>
          <p:cNvSpPr txBox="1"/>
          <p:nvPr/>
        </p:nvSpPr>
        <p:spPr>
          <a:xfrm>
            <a:off x="2885796" y="2635543"/>
            <a:ext cx="6300" cy="1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125" name="Google Shape;125;p16"/>
          <p:cNvSpPr/>
          <p:nvPr/>
        </p:nvSpPr>
        <p:spPr>
          <a:xfrm>
            <a:off x="609500" y="2415283"/>
            <a:ext cx="7844700" cy="268500"/>
          </a:xfrm>
          <a:prstGeom prst="roundRect">
            <a:avLst>
              <a:gd name="adj" fmla="val 16667"/>
            </a:avLst>
          </a:prstGeom>
          <a:solidFill>
            <a:srgbClr val="CC412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rPr>
              <a:t>T5 Transformer</a:t>
            </a:r>
            <a:endParaRPr sz="1800" b="1">
              <a:solidFill>
                <a:srgbClr val="FFFFFF"/>
              </a:solidFill>
            </a:endParaRPr>
          </a:p>
        </p:txBody>
      </p:sp>
      <p:sp>
        <p:nvSpPr>
          <p:cNvPr id="126" name="Google Shape;126;p16"/>
          <p:cNvSpPr txBox="1"/>
          <p:nvPr/>
        </p:nvSpPr>
        <p:spPr>
          <a:xfrm>
            <a:off x="3499675" y="4663225"/>
            <a:ext cx="698700" cy="36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Open Sans"/>
                <a:ea typeface="Open Sans"/>
                <a:cs typeface="Open Sans"/>
                <a:sym typeface="Open Sans"/>
              </a:rPr>
              <a:t>1882</a:t>
            </a:r>
            <a:endParaRPr dirty="0">
              <a:latin typeface="Open Sans"/>
              <a:ea typeface="Open Sans"/>
              <a:cs typeface="Open Sans"/>
              <a:sym typeface="Open Sans"/>
            </a:endParaRPr>
          </a:p>
        </p:txBody>
      </p:sp>
      <p:pic>
        <p:nvPicPr>
          <p:cNvPr id="127" name="Google Shape;127;p16"/>
          <p:cNvPicPr preferRelativeResize="0"/>
          <p:nvPr/>
        </p:nvPicPr>
        <p:blipFill>
          <a:blip r:embed="rId3">
            <a:alphaModFix/>
          </a:blip>
          <a:stretch>
            <a:fillRect/>
          </a:stretch>
        </p:blipFill>
        <p:spPr>
          <a:xfrm>
            <a:off x="6979200" y="3937583"/>
            <a:ext cx="548700" cy="660445"/>
          </a:xfrm>
          <a:prstGeom prst="rect">
            <a:avLst/>
          </a:prstGeom>
          <a:noFill/>
          <a:ln>
            <a:noFill/>
          </a:ln>
        </p:spPr>
      </p:pic>
      <p:sp>
        <p:nvSpPr>
          <p:cNvPr id="128" name="Google Shape;128;p16"/>
          <p:cNvSpPr/>
          <p:nvPr/>
        </p:nvSpPr>
        <p:spPr>
          <a:xfrm>
            <a:off x="2820500" y="4149725"/>
            <a:ext cx="3422700" cy="425100"/>
          </a:xfrm>
          <a:prstGeom prst="wedgeRoundRectCallout">
            <a:avLst>
              <a:gd name="adj1" fmla="val -20833"/>
              <a:gd name="adj2" fmla="val 62500"/>
              <a:gd name="adj3" fmla="val 0"/>
            </a:avLst>
          </a:prstGeom>
          <a:noFill/>
          <a:ln w="28575" cap="flat" cmpd="sng">
            <a:solidFill>
              <a:srgbClr val="6FA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Open Sans"/>
                <a:ea typeface="Open Sans"/>
                <a:cs typeface="Open Sans"/>
                <a:sym typeface="Open Sans"/>
              </a:rPr>
              <a:t>When was Franklin D. Roosevelt born?</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fade">
                                      <p:cBhvr>
                                        <p:cTn id="7" dur="1000"/>
                                        <p:tgtEl>
                                          <p:spTgt spid="116"/>
                                        </p:tgtEl>
                                      </p:cBhvr>
                                    </p:animEffect>
                                  </p:childTnLst>
                                </p:cTn>
                              </p:par>
                              <p:par>
                                <p:cTn id="8" presetID="10" presetClass="entr" presetSubtype="0" fill="hold" nodeType="withEffect">
                                  <p:stCondLst>
                                    <p:cond delay="0"/>
                                  </p:stCondLst>
                                  <p:childTnLst>
                                    <p:set>
                                      <p:cBhvr>
                                        <p:cTn id="9" dur="1" fill="hold">
                                          <p:stCondLst>
                                            <p:cond delay="0"/>
                                          </p:stCondLst>
                                        </p:cTn>
                                        <p:tgtEl>
                                          <p:spTgt spid="120"/>
                                        </p:tgtEl>
                                        <p:attrNameLst>
                                          <p:attrName>style.visibility</p:attrName>
                                        </p:attrNameLst>
                                      </p:cBhvr>
                                      <p:to>
                                        <p:strVal val="visible"/>
                                      </p:to>
                                    </p:set>
                                    <p:animEffect transition="in" filter="fade">
                                      <p:cBhvr>
                                        <p:cTn id="10" dur="1000"/>
                                        <p:tgtEl>
                                          <p:spTgt spid="12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7"/>
                                        </p:tgtEl>
                                        <p:attrNameLst>
                                          <p:attrName>style.visibility</p:attrName>
                                        </p:attrNameLst>
                                      </p:cBhvr>
                                      <p:to>
                                        <p:strVal val="visible"/>
                                      </p:to>
                                    </p:set>
                                    <p:animEffect transition="in" filter="fade">
                                      <p:cBhvr>
                                        <p:cTn id="15" dur="1000"/>
                                        <p:tgtEl>
                                          <p:spTgt spid="117"/>
                                        </p:tgtEl>
                                      </p:cBhvr>
                                    </p:animEffect>
                                  </p:childTnLst>
                                </p:cTn>
                              </p:par>
                              <p:par>
                                <p:cTn id="16" presetID="10" presetClass="entr" presetSubtype="0" fill="hold" nodeType="withEffect">
                                  <p:stCondLst>
                                    <p:cond delay="0"/>
                                  </p:stCondLst>
                                  <p:childTnLst>
                                    <p:set>
                                      <p:cBhvr>
                                        <p:cTn id="17" dur="1" fill="hold">
                                          <p:stCondLst>
                                            <p:cond delay="0"/>
                                          </p:stCondLst>
                                        </p:cTn>
                                        <p:tgtEl>
                                          <p:spTgt spid="121"/>
                                        </p:tgtEl>
                                        <p:attrNameLst>
                                          <p:attrName>style.visibility</p:attrName>
                                        </p:attrNameLst>
                                      </p:cBhvr>
                                      <p:to>
                                        <p:strVal val="visible"/>
                                      </p:to>
                                    </p:set>
                                    <p:animEffect transition="in" filter="fade">
                                      <p:cBhvr>
                                        <p:cTn id="18" dur="1000"/>
                                        <p:tgtEl>
                                          <p:spTgt spid="1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8"/>
                                        </p:tgtEl>
                                        <p:attrNameLst>
                                          <p:attrName>style.visibility</p:attrName>
                                        </p:attrNameLst>
                                      </p:cBhvr>
                                      <p:to>
                                        <p:strVal val="visible"/>
                                      </p:to>
                                    </p:set>
                                    <p:animEffect transition="in" filter="fade">
                                      <p:cBhvr>
                                        <p:cTn id="23" dur="1000"/>
                                        <p:tgtEl>
                                          <p:spTgt spid="118"/>
                                        </p:tgtEl>
                                      </p:cBhvr>
                                    </p:animEffect>
                                  </p:childTnLst>
                                </p:cTn>
                              </p:par>
                              <p:par>
                                <p:cTn id="24" presetID="10" presetClass="entr" presetSubtype="0" fill="hold" nodeType="withEffect">
                                  <p:stCondLst>
                                    <p:cond delay="0"/>
                                  </p:stCondLst>
                                  <p:childTnLst>
                                    <p:set>
                                      <p:cBhvr>
                                        <p:cTn id="25" dur="1" fill="hold">
                                          <p:stCondLst>
                                            <p:cond delay="0"/>
                                          </p:stCondLst>
                                        </p:cTn>
                                        <p:tgtEl>
                                          <p:spTgt spid="122"/>
                                        </p:tgtEl>
                                        <p:attrNameLst>
                                          <p:attrName>style.visibility</p:attrName>
                                        </p:attrNameLst>
                                      </p:cBhvr>
                                      <p:to>
                                        <p:strVal val="visible"/>
                                      </p:to>
                                    </p:set>
                                    <p:animEffect transition="in" filter="fade">
                                      <p:cBhvr>
                                        <p:cTn id="26" dur="1000"/>
                                        <p:tgtEl>
                                          <p:spTgt spid="12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19"/>
                                        </p:tgtEl>
                                        <p:attrNameLst>
                                          <p:attrName>style.visibility</p:attrName>
                                        </p:attrNameLst>
                                      </p:cBhvr>
                                      <p:to>
                                        <p:strVal val="visible"/>
                                      </p:to>
                                    </p:set>
                                    <p:animEffect transition="in" filter="fade">
                                      <p:cBhvr>
                                        <p:cTn id="31" dur="1000"/>
                                        <p:tgtEl>
                                          <p:spTgt spid="119"/>
                                        </p:tgtEl>
                                      </p:cBhvr>
                                    </p:animEffect>
                                  </p:childTnLst>
                                </p:cTn>
                              </p:par>
                              <p:par>
                                <p:cTn id="32" presetID="10" presetClass="entr" presetSubtype="0" fill="hold" nodeType="withEffect">
                                  <p:stCondLst>
                                    <p:cond delay="0"/>
                                  </p:stCondLst>
                                  <p:childTnLst>
                                    <p:set>
                                      <p:cBhvr>
                                        <p:cTn id="33" dur="1" fill="hold">
                                          <p:stCondLst>
                                            <p:cond delay="0"/>
                                          </p:stCondLst>
                                        </p:cTn>
                                        <p:tgtEl>
                                          <p:spTgt spid="123"/>
                                        </p:tgtEl>
                                        <p:attrNameLst>
                                          <p:attrName>style.visibility</p:attrName>
                                        </p:attrNameLst>
                                      </p:cBhvr>
                                      <p:to>
                                        <p:strVal val="visible"/>
                                      </p:to>
                                    </p:set>
                                    <p:animEffect transition="in" filter="fade">
                                      <p:cBhvr>
                                        <p:cTn id="34" dur="1000"/>
                                        <p:tgtEl>
                                          <p:spTgt spid="12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27"/>
                                        </p:tgtEl>
                                        <p:attrNameLst>
                                          <p:attrName>style.visibility</p:attrName>
                                        </p:attrNameLst>
                                      </p:cBhvr>
                                      <p:to>
                                        <p:strVal val="visible"/>
                                      </p:to>
                                    </p:set>
                                    <p:animEffect transition="in" filter="fade">
                                      <p:cBhvr>
                                        <p:cTn id="39" dur="1000"/>
                                        <p:tgtEl>
                                          <p:spTgt spid="12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28"/>
                                        </p:tgtEl>
                                        <p:attrNameLst>
                                          <p:attrName>style.visibility</p:attrName>
                                        </p:attrNameLst>
                                      </p:cBhvr>
                                      <p:to>
                                        <p:strVal val="visible"/>
                                      </p:to>
                                    </p:set>
                                    <p:animEffect transition="in" filter="fade">
                                      <p:cBhvr>
                                        <p:cTn id="44" dur="500"/>
                                        <p:tgtEl>
                                          <p:spTgt spid="12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26"/>
                                        </p:tgtEl>
                                        <p:attrNameLst>
                                          <p:attrName>style.visibility</p:attrName>
                                        </p:attrNameLst>
                                      </p:cBhvr>
                                      <p:to>
                                        <p:strVal val="visible"/>
                                      </p:to>
                                    </p:set>
                                    <p:animEffect transition="in" filter="fade">
                                      <p:cBhvr>
                                        <p:cTn id="49" dur="10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0"/>
          <p:cNvSpPr/>
          <p:nvPr/>
        </p:nvSpPr>
        <p:spPr>
          <a:xfrm>
            <a:off x="323475" y="1078125"/>
            <a:ext cx="3964800" cy="279000"/>
          </a:xfrm>
          <a:prstGeom prst="round2SameRect">
            <a:avLst>
              <a:gd name="adj1" fmla="val 16667"/>
              <a:gd name="adj2" fmla="val 0"/>
            </a:avLst>
          </a:pr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rgbClr val="FFFFFF"/>
                </a:solidFill>
                <a:latin typeface="Open Sans"/>
                <a:ea typeface="Open Sans"/>
                <a:cs typeface="Open Sans"/>
                <a:sym typeface="Open Sans"/>
              </a:rPr>
              <a:t>Deep Learning Models </a:t>
            </a:r>
            <a:r>
              <a:rPr lang="en" sz="1200" b="1" dirty="0">
                <a:solidFill>
                  <a:srgbClr val="FFFFFF"/>
                </a:solidFill>
                <a:latin typeface="Open Sans"/>
                <a:ea typeface="Open Sans"/>
                <a:cs typeface="Open Sans"/>
                <a:sym typeface="Open Sans"/>
              </a:rPr>
              <a:t> VS </a:t>
            </a:r>
            <a:r>
              <a:rPr lang="en" sz="1200" dirty="0">
                <a:solidFill>
                  <a:srgbClr val="FFFFFF"/>
                </a:solidFill>
                <a:latin typeface="Open Sans"/>
                <a:ea typeface="Open Sans"/>
                <a:cs typeface="Open Sans"/>
                <a:sym typeface="Open Sans"/>
              </a:rPr>
              <a:t>Traditional Algorithm  </a:t>
            </a:r>
            <a:endParaRPr dirty="0">
              <a:solidFill>
                <a:srgbClr val="FFFFFF"/>
              </a:solidFill>
            </a:endParaRPr>
          </a:p>
        </p:txBody>
      </p:sp>
      <p:pic>
        <p:nvPicPr>
          <p:cNvPr id="195" name="Google Shape;195;p30"/>
          <p:cNvPicPr preferRelativeResize="0"/>
          <p:nvPr/>
        </p:nvPicPr>
        <p:blipFill>
          <a:blip r:embed="rId3">
            <a:alphaModFix/>
          </a:blip>
          <a:stretch>
            <a:fillRect/>
          </a:stretch>
        </p:blipFill>
        <p:spPr>
          <a:xfrm>
            <a:off x="4586258" y="2216601"/>
            <a:ext cx="4145706" cy="2229676"/>
          </a:xfrm>
          <a:prstGeom prst="rect">
            <a:avLst/>
          </a:prstGeom>
          <a:noFill/>
          <a:ln>
            <a:noFill/>
          </a:ln>
        </p:spPr>
      </p:pic>
      <p:sp>
        <p:nvSpPr>
          <p:cNvPr id="196" name="Google Shape;196;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197" name="Google Shape;197;p30"/>
          <p:cNvSpPr txBox="1">
            <a:spLocks noGrp="1"/>
          </p:cNvSpPr>
          <p:nvPr>
            <p:ph type="title"/>
          </p:nvPr>
        </p:nvSpPr>
        <p:spPr>
          <a:xfrm>
            <a:off x="609500" y="260100"/>
            <a:ext cx="8520600" cy="49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800" dirty="0"/>
              <a:t>T5 Transformer Is More Accurate and More Efficient   </a:t>
            </a:r>
            <a:endParaRPr sz="2500" b="0" dirty="0"/>
          </a:p>
        </p:txBody>
      </p:sp>
      <p:cxnSp>
        <p:nvCxnSpPr>
          <p:cNvPr id="198" name="Google Shape;198;p30"/>
          <p:cNvCxnSpPr>
            <a:cxnSpLocks/>
          </p:cNvCxnSpPr>
          <p:nvPr/>
        </p:nvCxnSpPr>
        <p:spPr>
          <a:xfrm>
            <a:off x="4446949" y="1100447"/>
            <a:ext cx="0" cy="3519178"/>
          </a:xfrm>
          <a:prstGeom prst="straightConnector1">
            <a:avLst/>
          </a:prstGeom>
          <a:noFill/>
          <a:ln w="9525" cap="flat" cmpd="sng">
            <a:solidFill>
              <a:schemeClr val="dk2"/>
            </a:solidFill>
            <a:prstDash val="solid"/>
            <a:round/>
            <a:headEnd type="none" w="med" len="med"/>
            <a:tailEnd type="none" w="med" len="med"/>
          </a:ln>
        </p:spPr>
      </p:cxnSp>
      <p:sp>
        <p:nvSpPr>
          <p:cNvPr id="199" name="Google Shape;199;p30"/>
          <p:cNvSpPr txBox="1"/>
          <p:nvPr/>
        </p:nvSpPr>
        <p:spPr>
          <a:xfrm>
            <a:off x="338400" y="2935425"/>
            <a:ext cx="3574800" cy="636600"/>
          </a:xfrm>
          <a:prstGeom prst="rect">
            <a:avLst/>
          </a:prstGeom>
          <a:noFill/>
          <a:ln>
            <a:noFill/>
          </a:ln>
        </p:spPr>
        <p:txBody>
          <a:bodyPr spcFirstLastPara="1" wrap="square" lIns="91425" tIns="91425" rIns="91425" bIns="91425" anchor="t" anchorCtr="0">
            <a:noAutofit/>
          </a:bodyPr>
          <a:lstStyle/>
          <a:p>
            <a:pPr marL="457200" marR="0" lvl="0" indent="-311150" algn="l" rtl="0">
              <a:lnSpc>
                <a:spcPct val="100000"/>
              </a:lnSpc>
              <a:spcBef>
                <a:spcPts val="0"/>
              </a:spcBef>
              <a:spcAft>
                <a:spcPts val="0"/>
              </a:spcAft>
              <a:buSzPts val="1300"/>
              <a:buChar char="➔"/>
            </a:pPr>
            <a:r>
              <a:rPr lang="en" sz="1200" dirty="0">
                <a:latin typeface="Open Sans"/>
                <a:ea typeface="Open Sans"/>
                <a:cs typeface="Open Sans"/>
                <a:sym typeface="Open Sans"/>
              </a:rPr>
              <a:t>Deep Learning Models:  “Learn” the content  and</a:t>
            </a:r>
            <a:r>
              <a:rPr lang="en" sz="1200" b="1" dirty="0">
                <a:latin typeface="Open Sans"/>
                <a:ea typeface="Open Sans"/>
                <a:cs typeface="Open Sans"/>
                <a:sym typeface="Open Sans"/>
              </a:rPr>
              <a:t>  generate new  sentences that convey the core information.  </a:t>
            </a:r>
            <a:endParaRPr sz="1200" b="1" dirty="0">
              <a:latin typeface="Open Sans"/>
              <a:ea typeface="Open Sans"/>
              <a:cs typeface="Open Sans"/>
              <a:sym typeface="Open Sans"/>
            </a:endParaRPr>
          </a:p>
          <a:p>
            <a:pPr marL="0" lvl="0" indent="0" algn="l" rtl="0">
              <a:spcBef>
                <a:spcPts val="0"/>
              </a:spcBef>
              <a:spcAft>
                <a:spcPts val="0"/>
              </a:spcAft>
              <a:buNone/>
            </a:pPr>
            <a:endParaRPr sz="1300" dirty="0">
              <a:highlight>
                <a:schemeClr val="lt1"/>
              </a:highlight>
            </a:endParaRPr>
          </a:p>
        </p:txBody>
      </p:sp>
      <p:sp>
        <p:nvSpPr>
          <p:cNvPr id="201" name="Google Shape;201;p30"/>
          <p:cNvSpPr/>
          <p:nvPr/>
        </p:nvSpPr>
        <p:spPr>
          <a:xfrm>
            <a:off x="2404775" y="3872676"/>
            <a:ext cx="514200" cy="573600"/>
          </a:xfrm>
          <a:prstGeom prst="roundRect">
            <a:avLst>
              <a:gd name="adj" fmla="val 1666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 name="Google Shape;202;p30"/>
          <p:cNvCxnSpPr/>
          <p:nvPr/>
        </p:nvCxnSpPr>
        <p:spPr>
          <a:xfrm>
            <a:off x="2518851" y="3956065"/>
            <a:ext cx="286200" cy="0"/>
          </a:xfrm>
          <a:prstGeom prst="straightConnector1">
            <a:avLst/>
          </a:prstGeom>
          <a:noFill/>
          <a:ln w="28575" cap="flat" cmpd="sng">
            <a:solidFill>
              <a:schemeClr val="accent3"/>
            </a:solidFill>
            <a:prstDash val="solid"/>
            <a:round/>
            <a:headEnd type="none" w="med" len="med"/>
            <a:tailEnd type="none" w="med" len="med"/>
          </a:ln>
        </p:spPr>
      </p:cxnSp>
      <p:cxnSp>
        <p:nvCxnSpPr>
          <p:cNvPr id="203" name="Google Shape;203;p30"/>
          <p:cNvCxnSpPr/>
          <p:nvPr/>
        </p:nvCxnSpPr>
        <p:spPr>
          <a:xfrm>
            <a:off x="2518851" y="4045827"/>
            <a:ext cx="286200" cy="0"/>
          </a:xfrm>
          <a:prstGeom prst="straightConnector1">
            <a:avLst/>
          </a:prstGeom>
          <a:noFill/>
          <a:ln w="28575" cap="flat" cmpd="sng">
            <a:solidFill>
              <a:schemeClr val="accent3"/>
            </a:solidFill>
            <a:prstDash val="solid"/>
            <a:round/>
            <a:headEnd type="none" w="med" len="med"/>
            <a:tailEnd type="none" w="med" len="med"/>
          </a:ln>
        </p:spPr>
      </p:cxnSp>
      <p:sp>
        <p:nvSpPr>
          <p:cNvPr id="204" name="Google Shape;204;p30"/>
          <p:cNvSpPr/>
          <p:nvPr/>
        </p:nvSpPr>
        <p:spPr>
          <a:xfrm>
            <a:off x="1501228" y="3873011"/>
            <a:ext cx="514200" cy="573600"/>
          </a:xfrm>
          <a:prstGeom prst="roundRect">
            <a:avLst>
              <a:gd name="adj" fmla="val 1666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5" name="Google Shape;205;p30"/>
          <p:cNvCxnSpPr/>
          <p:nvPr/>
        </p:nvCxnSpPr>
        <p:spPr>
          <a:xfrm>
            <a:off x="1615305" y="3956400"/>
            <a:ext cx="286200" cy="0"/>
          </a:xfrm>
          <a:prstGeom prst="straightConnector1">
            <a:avLst/>
          </a:prstGeom>
          <a:noFill/>
          <a:ln w="28575" cap="flat" cmpd="sng">
            <a:solidFill>
              <a:schemeClr val="dk2"/>
            </a:solidFill>
            <a:prstDash val="solid"/>
            <a:round/>
            <a:headEnd type="none" w="med" len="med"/>
            <a:tailEnd type="none" w="med" len="med"/>
          </a:ln>
        </p:spPr>
      </p:cxnSp>
      <p:cxnSp>
        <p:nvCxnSpPr>
          <p:cNvPr id="206" name="Google Shape;206;p30"/>
          <p:cNvCxnSpPr/>
          <p:nvPr/>
        </p:nvCxnSpPr>
        <p:spPr>
          <a:xfrm>
            <a:off x="1615305" y="4046163"/>
            <a:ext cx="286200" cy="0"/>
          </a:xfrm>
          <a:prstGeom prst="straightConnector1">
            <a:avLst/>
          </a:prstGeom>
          <a:noFill/>
          <a:ln w="28575" cap="flat" cmpd="sng">
            <a:solidFill>
              <a:schemeClr val="dk2"/>
            </a:solidFill>
            <a:prstDash val="solid"/>
            <a:round/>
            <a:headEnd type="none" w="med" len="med"/>
            <a:tailEnd type="none" w="med" len="med"/>
          </a:ln>
        </p:spPr>
      </p:cxnSp>
      <p:cxnSp>
        <p:nvCxnSpPr>
          <p:cNvPr id="207" name="Google Shape;207;p30"/>
          <p:cNvCxnSpPr/>
          <p:nvPr/>
        </p:nvCxnSpPr>
        <p:spPr>
          <a:xfrm>
            <a:off x="1615305" y="4129247"/>
            <a:ext cx="286200" cy="0"/>
          </a:xfrm>
          <a:prstGeom prst="straightConnector1">
            <a:avLst/>
          </a:prstGeom>
          <a:noFill/>
          <a:ln w="28575" cap="flat" cmpd="sng">
            <a:solidFill>
              <a:schemeClr val="dk2"/>
            </a:solidFill>
            <a:prstDash val="solid"/>
            <a:round/>
            <a:headEnd type="none" w="med" len="med"/>
            <a:tailEnd type="none" w="med" len="med"/>
          </a:ln>
        </p:spPr>
      </p:cxnSp>
      <p:cxnSp>
        <p:nvCxnSpPr>
          <p:cNvPr id="208" name="Google Shape;208;p30"/>
          <p:cNvCxnSpPr/>
          <p:nvPr/>
        </p:nvCxnSpPr>
        <p:spPr>
          <a:xfrm>
            <a:off x="1615305" y="4212353"/>
            <a:ext cx="286200" cy="0"/>
          </a:xfrm>
          <a:prstGeom prst="straightConnector1">
            <a:avLst/>
          </a:prstGeom>
          <a:noFill/>
          <a:ln w="28575" cap="flat" cmpd="sng">
            <a:solidFill>
              <a:schemeClr val="dk2"/>
            </a:solidFill>
            <a:prstDash val="solid"/>
            <a:round/>
            <a:headEnd type="none" w="med" len="med"/>
            <a:tailEnd type="none" w="med" len="med"/>
          </a:ln>
        </p:spPr>
      </p:cxnSp>
      <p:cxnSp>
        <p:nvCxnSpPr>
          <p:cNvPr id="209" name="Google Shape;209;p30"/>
          <p:cNvCxnSpPr/>
          <p:nvPr/>
        </p:nvCxnSpPr>
        <p:spPr>
          <a:xfrm>
            <a:off x="1615305" y="4298782"/>
            <a:ext cx="286200" cy="0"/>
          </a:xfrm>
          <a:prstGeom prst="straightConnector1">
            <a:avLst/>
          </a:prstGeom>
          <a:noFill/>
          <a:ln w="28575" cap="flat" cmpd="sng">
            <a:solidFill>
              <a:schemeClr val="dk2"/>
            </a:solidFill>
            <a:prstDash val="solid"/>
            <a:round/>
            <a:headEnd type="none" w="med" len="med"/>
            <a:tailEnd type="none" w="med" len="med"/>
          </a:ln>
        </p:spPr>
      </p:cxnSp>
      <p:sp>
        <p:nvSpPr>
          <p:cNvPr id="210" name="Google Shape;210;p30"/>
          <p:cNvSpPr/>
          <p:nvPr/>
        </p:nvSpPr>
        <p:spPr>
          <a:xfrm rot="-5400000">
            <a:off x="2215000" y="4101191"/>
            <a:ext cx="126900" cy="117300"/>
          </a:xfrm>
          <a:prstGeom prst="downArrow">
            <a:avLst>
              <a:gd name="adj1" fmla="val 50000"/>
              <a:gd name="adj2"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1" name="Google Shape;211;p30"/>
          <p:cNvPicPr preferRelativeResize="0"/>
          <p:nvPr/>
        </p:nvPicPr>
        <p:blipFill>
          <a:blip r:embed="rId4">
            <a:alphaModFix/>
          </a:blip>
          <a:stretch>
            <a:fillRect/>
          </a:stretch>
        </p:blipFill>
        <p:spPr>
          <a:xfrm>
            <a:off x="2054563" y="3901084"/>
            <a:ext cx="97516" cy="497248"/>
          </a:xfrm>
          <a:prstGeom prst="rect">
            <a:avLst/>
          </a:prstGeom>
          <a:noFill/>
          <a:ln>
            <a:noFill/>
          </a:ln>
        </p:spPr>
      </p:pic>
      <p:sp>
        <p:nvSpPr>
          <p:cNvPr id="212" name="Google Shape;212;p30"/>
          <p:cNvSpPr txBox="1"/>
          <p:nvPr/>
        </p:nvSpPr>
        <p:spPr>
          <a:xfrm>
            <a:off x="338400" y="1363996"/>
            <a:ext cx="3994500" cy="5736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sz="1200" dirty="0">
                <a:latin typeface="Open Sans"/>
                <a:ea typeface="Open Sans"/>
                <a:cs typeface="Open Sans"/>
                <a:sym typeface="Open Sans"/>
              </a:rPr>
              <a:t>Traditional Algorithm: Identify the significant sentences from the document</a:t>
            </a:r>
            <a:r>
              <a:rPr lang="en" sz="1200" b="1" dirty="0">
                <a:latin typeface="Open Sans"/>
                <a:ea typeface="Open Sans"/>
                <a:cs typeface="Open Sans"/>
                <a:sym typeface="Open Sans"/>
              </a:rPr>
              <a:t>, do not generate new sentences </a:t>
            </a:r>
            <a:endParaRPr sz="1200" b="1" dirty="0">
              <a:latin typeface="Open Sans"/>
              <a:ea typeface="Open Sans"/>
              <a:cs typeface="Open Sans"/>
              <a:sym typeface="Open Sans"/>
            </a:endParaRPr>
          </a:p>
        </p:txBody>
      </p:sp>
      <p:sp>
        <p:nvSpPr>
          <p:cNvPr id="213" name="Google Shape;213;p30"/>
          <p:cNvSpPr/>
          <p:nvPr/>
        </p:nvSpPr>
        <p:spPr>
          <a:xfrm>
            <a:off x="2404800" y="2260701"/>
            <a:ext cx="514200" cy="573600"/>
          </a:xfrm>
          <a:prstGeom prst="roundRect">
            <a:avLst>
              <a:gd name="adj" fmla="val 1666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4" name="Google Shape;214;p30"/>
          <p:cNvCxnSpPr/>
          <p:nvPr/>
        </p:nvCxnSpPr>
        <p:spPr>
          <a:xfrm>
            <a:off x="2518876" y="2344090"/>
            <a:ext cx="286200" cy="0"/>
          </a:xfrm>
          <a:prstGeom prst="straightConnector1">
            <a:avLst/>
          </a:prstGeom>
          <a:noFill/>
          <a:ln w="28575" cap="flat" cmpd="sng">
            <a:solidFill>
              <a:schemeClr val="accent1"/>
            </a:solidFill>
            <a:prstDash val="solid"/>
            <a:round/>
            <a:headEnd type="none" w="med" len="med"/>
            <a:tailEnd type="none" w="med" len="med"/>
          </a:ln>
        </p:spPr>
      </p:cxnSp>
      <p:cxnSp>
        <p:nvCxnSpPr>
          <p:cNvPr id="215" name="Google Shape;215;p30"/>
          <p:cNvCxnSpPr/>
          <p:nvPr/>
        </p:nvCxnSpPr>
        <p:spPr>
          <a:xfrm>
            <a:off x="2518876" y="2433852"/>
            <a:ext cx="286200" cy="0"/>
          </a:xfrm>
          <a:prstGeom prst="straightConnector1">
            <a:avLst/>
          </a:prstGeom>
          <a:noFill/>
          <a:ln w="28575" cap="flat" cmpd="sng">
            <a:solidFill>
              <a:schemeClr val="accent1"/>
            </a:solidFill>
            <a:prstDash val="solid"/>
            <a:round/>
            <a:headEnd type="none" w="med" len="med"/>
            <a:tailEnd type="none" w="med" len="med"/>
          </a:ln>
        </p:spPr>
      </p:cxnSp>
      <p:sp>
        <p:nvSpPr>
          <p:cNvPr id="216" name="Google Shape;216;p30"/>
          <p:cNvSpPr/>
          <p:nvPr/>
        </p:nvSpPr>
        <p:spPr>
          <a:xfrm>
            <a:off x="1501228" y="2262011"/>
            <a:ext cx="514200" cy="573600"/>
          </a:xfrm>
          <a:prstGeom prst="roundRect">
            <a:avLst>
              <a:gd name="adj" fmla="val 1666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7" name="Google Shape;217;p30"/>
          <p:cNvCxnSpPr/>
          <p:nvPr/>
        </p:nvCxnSpPr>
        <p:spPr>
          <a:xfrm>
            <a:off x="1615305" y="2345400"/>
            <a:ext cx="286200" cy="0"/>
          </a:xfrm>
          <a:prstGeom prst="straightConnector1">
            <a:avLst/>
          </a:prstGeom>
          <a:noFill/>
          <a:ln w="28575" cap="flat" cmpd="sng">
            <a:solidFill>
              <a:schemeClr val="accent1"/>
            </a:solidFill>
            <a:prstDash val="solid"/>
            <a:round/>
            <a:headEnd type="none" w="med" len="med"/>
            <a:tailEnd type="none" w="med" len="med"/>
          </a:ln>
        </p:spPr>
      </p:cxnSp>
      <p:cxnSp>
        <p:nvCxnSpPr>
          <p:cNvPr id="218" name="Google Shape;218;p30"/>
          <p:cNvCxnSpPr/>
          <p:nvPr/>
        </p:nvCxnSpPr>
        <p:spPr>
          <a:xfrm>
            <a:off x="1615305" y="2435163"/>
            <a:ext cx="286200" cy="0"/>
          </a:xfrm>
          <a:prstGeom prst="straightConnector1">
            <a:avLst/>
          </a:prstGeom>
          <a:noFill/>
          <a:ln w="28575" cap="flat" cmpd="sng">
            <a:solidFill>
              <a:schemeClr val="accent1"/>
            </a:solidFill>
            <a:prstDash val="solid"/>
            <a:round/>
            <a:headEnd type="none" w="med" len="med"/>
            <a:tailEnd type="none" w="med" len="med"/>
          </a:ln>
        </p:spPr>
      </p:cxnSp>
      <p:cxnSp>
        <p:nvCxnSpPr>
          <p:cNvPr id="219" name="Google Shape;219;p30"/>
          <p:cNvCxnSpPr/>
          <p:nvPr/>
        </p:nvCxnSpPr>
        <p:spPr>
          <a:xfrm>
            <a:off x="1615305" y="2518247"/>
            <a:ext cx="286200" cy="0"/>
          </a:xfrm>
          <a:prstGeom prst="straightConnector1">
            <a:avLst/>
          </a:prstGeom>
          <a:noFill/>
          <a:ln w="28575" cap="flat" cmpd="sng">
            <a:solidFill>
              <a:schemeClr val="dk2"/>
            </a:solidFill>
            <a:prstDash val="solid"/>
            <a:round/>
            <a:headEnd type="none" w="med" len="med"/>
            <a:tailEnd type="none" w="med" len="med"/>
          </a:ln>
        </p:spPr>
      </p:cxnSp>
      <p:cxnSp>
        <p:nvCxnSpPr>
          <p:cNvPr id="220" name="Google Shape;220;p30"/>
          <p:cNvCxnSpPr/>
          <p:nvPr/>
        </p:nvCxnSpPr>
        <p:spPr>
          <a:xfrm>
            <a:off x="1615305" y="2601353"/>
            <a:ext cx="286200" cy="0"/>
          </a:xfrm>
          <a:prstGeom prst="straightConnector1">
            <a:avLst/>
          </a:prstGeom>
          <a:noFill/>
          <a:ln w="28575" cap="flat" cmpd="sng">
            <a:solidFill>
              <a:schemeClr val="dk2"/>
            </a:solidFill>
            <a:prstDash val="solid"/>
            <a:round/>
            <a:headEnd type="none" w="med" len="med"/>
            <a:tailEnd type="none" w="med" len="med"/>
          </a:ln>
        </p:spPr>
      </p:cxnSp>
      <p:cxnSp>
        <p:nvCxnSpPr>
          <p:cNvPr id="221" name="Google Shape;221;p30"/>
          <p:cNvCxnSpPr/>
          <p:nvPr/>
        </p:nvCxnSpPr>
        <p:spPr>
          <a:xfrm>
            <a:off x="1615305" y="2687782"/>
            <a:ext cx="286200" cy="0"/>
          </a:xfrm>
          <a:prstGeom prst="straightConnector1">
            <a:avLst/>
          </a:prstGeom>
          <a:noFill/>
          <a:ln w="28575" cap="flat" cmpd="sng">
            <a:solidFill>
              <a:schemeClr val="dk2"/>
            </a:solidFill>
            <a:prstDash val="solid"/>
            <a:round/>
            <a:headEnd type="none" w="med" len="med"/>
            <a:tailEnd type="none" w="med" len="med"/>
          </a:ln>
        </p:spPr>
      </p:cxnSp>
      <p:sp>
        <p:nvSpPr>
          <p:cNvPr id="222" name="Google Shape;222;p30"/>
          <p:cNvSpPr/>
          <p:nvPr/>
        </p:nvSpPr>
        <p:spPr>
          <a:xfrm rot="-5400000">
            <a:off x="2133001" y="2276088"/>
            <a:ext cx="154200" cy="138600"/>
          </a:xfrm>
          <a:prstGeom prst="down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txBox="1"/>
          <p:nvPr/>
        </p:nvSpPr>
        <p:spPr>
          <a:xfrm>
            <a:off x="6992875" y="1981700"/>
            <a:ext cx="2109300" cy="27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b="1" dirty="0">
                <a:solidFill>
                  <a:srgbClr val="EF6C00"/>
                </a:solidFill>
                <a:latin typeface="Open Sans"/>
                <a:ea typeface="Open Sans"/>
                <a:cs typeface="Open Sans"/>
                <a:sym typeface="Open Sans"/>
              </a:rPr>
              <a:t>T5 can even outperform human </a:t>
            </a:r>
            <a:endParaRPr sz="900" b="1" dirty="0">
              <a:solidFill>
                <a:srgbClr val="EF6C00"/>
              </a:solidFill>
              <a:latin typeface="Open Sans"/>
              <a:ea typeface="Open Sans"/>
              <a:cs typeface="Open Sans"/>
              <a:sym typeface="Open Sans"/>
            </a:endParaRPr>
          </a:p>
        </p:txBody>
      </p:sp>
      <p:pic>
        <p:nvPicPr>
          <p:cNvPr id="226" name="Google Shape;226;p30"/>
          <p:cNvPicPr preferRelativeResize="0"/>
          <p:nvPr/>
        </p:nvPicPr>
        <p:blipFill>
          <a:blip r:embed="rId5">
            <a:alphaModFix/>
          </a:blip>
          <a:stretch>
            <a:fillRect/>
          </a:stretch>
        </p:blipFill>
        <p:spPr>
          <a:xfrm>
            <a:off x="4572000" y="1980478"/>
            <a:ext cx="922525" cy="236122"/>
          </a:xfrm>
          <a:prstGeom prst="rect">
            <a:avLst/>
          </a:prstGeom>
          <a:noFill/>
          <a:ln>
            <a:noFill/>
          </a:ln>
        </p:spPr>
      </p:pic>
      <p:sp>
        <p:nvSpPr>
          <p:cNvPr id="227" name="Google Shape;227;p30"/>
          <p:cNvSpPr/>
          <p:nvPr/>
        </p:nvSpPr>
        <p:spPr>
          <a:xfrm>
            <a:off x="4625400" y="1078125"/>
            <a:ext cx="3964800" cy="279000"/>
          </a:xfrm>
          <a:prstGeom prst="round2SameRect">
            <a:avLst>
              <a:gd name="adj1" fmla="val 16667"/>
              <a:gd name="adj2" fmla="val 0"/>
            </a:avLst>
          </a:pr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rgbClr val="FFFFFF"/>
                </a:solidFill>
                <a:latin typeface="Open Sans"/>
                <a:ea typeface="Open Sans"/>
                <a:cs typeface="Open Sans"/>
                <a:sym typeface="Open Sans"/>
              </a:rPr>
              <a:t>T5 Transformer</a:t>
            </a:r>
            <a:r>
              <a:rPr lang="en" sz="1200" b="1" dirty="0">
                <a:solidFill>
                  <a:srgbClr val="FFFFFF"/>
                </a:solidFill>
                <a:latin typeface="Open Sans"/>
                <a:ea typeface="Open Sans"/>
                <a:cs typeface="Open Sans"/>
                <a:sym typeface="Open Sans"/>
              </a:rPr>
              <a:t> VS </a:t>
            </a:r>
            <a:r>
              <a:rPr lang="en" sz="1200" dirty="0">
                <a:solidFill>
                  <a:srgbClr val="FFFFFF"/>
                </a:solidFill>
                <a:latin typeface="Open Sans"/>
                <a:ea typeface="Open Sans"/>
                <a:cs typeface="Open Sans"/>
                <a:sym typeface="Open Sans"/>
              </a:rPr>
              <a:t>Other Deep Learning Models  </a:t>
            </a:r>
            <a:endParaRPr dirty="0">
              <a:solidFill>
                <a:srgbClr val="FFFFFF"/>
              </a:solidFill>
            </a:endParaRPr>
          </a:p>
        </p:txBody>
      </p:sp>
      <p:sp>
        <p:nvSpPr>
          <p:cNvPr id="2" name="椭圆 1">
            <a:extLst>
              <a:ext uri="{FF2B5EF4-FFF2-40B4-BE49-F238E27FC236}">
                <a16:creationId xmlns:a16="http://schemas.microsoft.com/office/drawing/2014/main" id="{789175BB-9C5C-4C0B-9579-22181350F915}"/>
              </a:ext>
            </a:extLst>
          </p:cNvPr>
          <p:cNvSpPr/>
          <p:nvPr/>
        </p:nvSpPr>
        <p:spPr>
          <a:xfrm>
            <a:off x="6825806" y="3201060"/>
            <a:ext cx="105330" cy="10533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03CE8F3A-786E-42CA-A181-90B3C87A97AB}"/>
              </a:ext>
            </a:extLst>
          </p:cNvPr>
          <p:cNvSpPr/>
          <p:nvPr/>
        </p:nvSpPr>
        <p:spPr>
          <a:xfrm>
            <a:off x="7718467" y="2751055"/>
            <a:ext cx="105330" cy="10533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C27EA925-66FF-49D0-905F-D95CFCDBBB59}"/>
              </a:ext>
            </a:extLst>
          </p:cNvPr>
          <p:cNvSpPr/>
          <p:nvPr/>
        </p:nvSpPr>
        <p:spPr>
          <a:xfrm>
            <a:off x="8579691" y="2603085"/>
            <a:ext cx="105330" cy="10533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Google Shape;224;p30">
            <a:extLst>
              <a:ext uri="{FF2B5EF4-FFF2-40B4-BE49-F238E27FC236}">
                <a16:creationId xmlns:a16="http://schemas.microsoft.com/office/drawing/2014/main" id="{99BBBB5C-0460-493E-AB40-B0813111735E}"/>
              </a:ext>
            </a:extLst>
          </p:cNvPr>
          <p:cNvSpPr/>
          <p:nvPr/>
        </p:nvSpPr>
        <p:spPr>
          <a:xfrm rot="6798102">
            <a:off x="7803019" y="2428587"/>
            <a:ext cx="228267" cy="175323"/>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24;p30">
            <a:extLst>
              <a:ext uri="{FF2B5EF4-FFF2-40B4-BE49-F238E27FC236}">
                <a16:creationId xmlns:a16="http://schemas.microsoft.com/office/drawing/2014/main" id="{B3AF30F4-FE17-4933-B28D-7948CED8C436}"/>
              </a:ext>
            </a:extLst>
          </p:cNvPr>
          <p:cNvSpPr/>
          <p:nvPr/>
        </p:nvSpPr>
        <p:spPr>
          <a:xfrm rot="4126785">
            <a:off x="8436984" y="2341334"/>
            <a:ext cx="228267" cy="175323"/>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00;p30">
            <a:extLst>
              <a:ext uri="{FF2B5EF4-FFF2-40B4-BE49-F238E27FC236}">
                <a16:creationId xmlns:a16="http://schemas.microsoft.com/office/drawing/2014/main" id="{D0F025B3-F780-4D63-B612-9CBAE1F4ED00}"/>
              </a:ext>
            </a:extLst>
          </p:cNvPr>
          <p:cNvSpPr txBox="1"/>
          <p:nvPr/>
        </p:nvSpPr>
        <p:spPr>
          <a:xfrm>
            <a:off x="5033262" y="2567120"/>
            <a:ext cx="4018200" cy="6366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sz="1200" dirty="0">
                <a:latin typeface="Open Sans"/>
                <a:ea typeface="Open Sans"/>
                <a:cs typeface="Open Sans"/>
                <a:sym typeface="Open Sans"/>
              </a:rPr>
              <a:t>Trained on larger dataset</a:t>
            </a:r>
          </a:p>
          <a:p>
            <a:pPr marL="457200" lvl="0" indent="-311150" algn="l" rtl="0">
              <a:spcBef>
                <a:spcPts val="0"/>
              </a:spcBef>
              <a:spcAft>
                <a:spcPts val="0"/>
              </a:spcAft>
              <a:buSzPts val="1300"/>
              <a:buChar char="➔"/>
            </a:pPr>
            <a:r>
              <a:rPr lang="en" sz="1200" dirty="0">
                <a:latin typeface="Open Sans"/>
                <a:ea typeface="Open Sans"/>
                <a:cs typeface="Open Sans"/>
                <a:sym typeface="Open Sans"/>
              </a:rPr>
              <a:t>Have both Encoder and Decoder Blocks</a:t>
            </a:r>
            <a:endParaRPr sz="1300" dirty="0"/>
          </a:p>
        </p:txBody>
      </p:sp>
      <p:sp>
        <p:nvSpPr>
          <p:cNvPr id="200" name="Google Shape;200;p30"/>
          <p:cNvSpPr txBox="1"/>
          <p:nvPr/>
        </p:nvSpPr>
        <p:spPr>
          <a:xfrm>
            <a:off x="5033262" y="2572351"/>
            <a:ext cx="4018200" cy="6366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sz="1200" dirty="0">
                <a:latin typeface="Open Sans"/>
                <a:ea typeface="Open Sans"/>
                <a:cs typeface="Open Sans"/>
                <a:sym typeface="Open Sans"/>
              </a:rPr>
              <a:t>T5 is more </a:t>
            </a:r>
            <a:r>
              <a:rPr lang="en" sz="1200" b="1" dirty="0">
                <a:latin typeface="Open Sans"/>
                <a:ea typeface="Open Sans"/>
                <a:cs typeface="Open Sans"/>
                <a:sym typeface="Open Sans"/>
              </a:rPr>
              <a:t>computationally efficien</a:t>
            </a:r>
            <a:r>
              <a:rPr lang="en" sz="1200" dirty="0">
                <a:latin typeface="Open Sans"/>
                <a:ea typeface="Open Sans"/>
                <a:cs typeface="Open Sans"/>
                <a:sym typeface="Open Sans"/>
              </a:rPr>
              <a:t>t with </a:t>
            </a:r>
            <a:r>
              <a:rPr lang="en" sz="1200" b="1" dirty="0">
                <a:latin typeface="Open Sans"/>
                <a:ea typeface="Open Sans"/>
                <a:cs typeface="Open Sans"/>
                <a:sym typeface="Open Sans"/>
              </a:rPr>
              <a:t>better performance</a:t>
            </a:r>
            <a:endParaRPr sz="13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fade">
                                      <p:cBhvr>
                                        <p:cTn id="7" dur="500"/>
                                        <p:tgtEl>
                                          <p:spTgt spid="19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12"/>
                                        </p:tgtEl>
                                        <p:attrNameLst>
                                          <p:attrName>style.visibility</p:attrName>
                                        </p:attrNameLst>
                                      </p:cBhvr>
                                      <p:to>
                                        <p:strVal val="visible"/>
                                      </p:to>
                                    </p:set>
                                    <p:animEffect transition="in" filter="randombar(horizontal)">
                                      <p:cBhvr>
                                        <p:cTn id="12" dur="500"/>
                                        <p:tgtEl>
                                          <p:spTgt spid="21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16"/>
                                        </p:tgtEl>
                                        <p:attrNameLst>
                                          <p:attrName>style.visibility</p:attrName>
                                        </p:attrNameLst>
                                      </p:cBhvr>
                                      <p:to>
                                        <p:strVal val="visible"/>
                                      </p:to>
                                    </p:set>
                                    <p:animEffect transition="in" filter="fade">
                                      <p:cBhvr>
                                        <p:cTn id="16" dur="50"/>
                                        <p:tgtEl>
                                          <p:spTgt spid="216"/>
                                        </p:tgtEl>
                                      </p:cBhvr>
                                    </p:animEffect>
                                  </p:childTnLst>
                                </p:cTn>
                              </p:par>
                            </p:childTnLst>
                          </p:cTn>
                        </p:par>
                        <p:par>
                          <p:cTn id="17" fill="hold">
                            <p:stCondLst>
                              <p:cond delay="550"/>
                            </p:stCondLst>
                            <p:childTnLst>
                              <p:par>
                                <p:cTn id="18" presetID="10" presetClass="entr" presetSubtype="0" fill="hold" nodeType="afterEffect">
                                  <p:stCondLst>
                                    <p:cond delay="0"/>
                                  </p:stCondLst>
                                  <p:childTnLst>
                                    <p:set>
                                      <p:cBhvr>
                                        <p:cTn id="19" dur="1" fill="hold">
                                          <p:stCondLst>
                                            <p:cond delay="0"/>
                                          </p:stCondLst>
                                        </p:cTn>
                                        <p:tgtEl>
                                          <p:spTgt spid="217"/>
                                        </p:tgtEl>
                                        <p:attrNameLst>
                                          <p:attrName>style.visibility</p:attrName>
                                        </p:attrNameLst>
                                      </p:cBhvr>
                                      <p:to>
                                        <p:strVal val="visible"/>
                                      </p:to>
                                    </p:set>
                                    <p:animEffect transition="in" filter="fade">
                                      <p:cBhvr>
                                        <p:cTn id="20" dur="50"/>
                                        <p:tgtEl>
                                          <p:spTgt spid="217"/>
                                        </p:tgtEl>
                                      </p:cBhvr>
                                    </p:animEffect>
                                  </p:childTnLst>
                                </p:cTn>
                              </p:par>
                            </p:childTnLst>
                          </p:cTn>
                        </p:par>
                        <p:par>
                          <p:cTn id="21" fill="hold">
                            <p:stCondLst>
                              <p:cond delay="600"/>
                            </p:stCondLst>
                            <p:childTnLst>
                              <p:par>
                                <p:cTn id="22" presetID="10" presetClass="entr" presetSubtype="0" fill="hold" nodeType="afterEffect">
                                  <p:stCondLst>
                                    <p:cond delay="0"/>
                                  </p:stCondLst>
                                  <p:childTnLst>
                                    <p:set>
                                      <p:cBhvr>
                                        <p:cTn id="23" dur="1" fill="hold">
                                          <p:stCondLst>
                                            <p:cond delay="0"/>
                                          </p:stCondLst>
                                        </p:cTn>
                                        <p:tgtEl>
                                          <p:spTgt spid="218"/>
                                        </p:tgtEl>
                                        <p:attrNameLst>
                                          <p:attrName>style.visibility</p:attrName>
                                        </p:attrNameLst>
                                      </p:cBhvr>
                                      <p:to>
                                        <p:strVal val="visible"/>
                                      </p:to>
                                    </p:set>
                                    <p:animEffect transition="in" filter="fade">
                                      <p:cBhvr>
                                        <p:cTn id="24" dur="50"/>
                                        <p:tgtEl>
                                          <p:spTgt spid="218"/>
                                        </p:tgtEl>
                                      </p:cBhvr>
                                    </p:animEffect>
                                  </p:childTnLst>
                                </p:cTn>
                              </p:par>
                            </p:childTnLst>
                          </p:cTn>
                        </p:par>
                        <p:par>
                          <p:cTn id="25" fill="hold">
                            <p:stCondLst>
                              <p:cond delay="650"/>
                            </p:stCondLst>
                            <p:childTnLst>
                              <p:par>
                                <p:cTn id="26" presetID="10" presetClass="entr" presetSubtype="0" fill="hold" nodeType="afterEffect">
                                  <p:stCondLst>
                                    <p:cond delay="0"/>
                                  </p:stCondLst>
                                  <p:childTnLst>
                                    <p:set>
                                      <p:cBhvr>
                                        <p:cTn id="27" dur="1" fill="hold">
                                          <p:stCondLst>
                                            <p:cond delay="0"/>
                                          </p:stCondLst>
                                        </p:cTn>
                                        <p:tgtEl>
                                          <p:spTgt spid="219"/>
                                        </p:tgtEl>
                                        <p:attrNameLst>
                                          <p:attrName>style.visibility</p:attrName>
                                        </p:attrNameLst>
                                      </p:cBhvr>
                                      <p:to>
                                        <p:strVal val="visible"/>
                                      </p:to>
                                    </p:set>
                                    <p:animEffect transition="in" filter="fade">
                                      <p:cBhvr>
                                        <p:cTn id="28" dur="50"/>
                                        <p:tgtEl>
                                          <p:spTgt spid="219"/>
                                        </p:tgtEl>
                                      </p:cBhvr>
                                    </p:animEffect>
                                  </p:childTnLst>
                                </p:cTn>
                              </p:par>
                            </p:childTnLst>
                          </p:cTn>
                        </p:par>
                        <p:par>
                          <p:cTn id="29" fill="hold">
                            <p:stCondLst>
                              <p:cond delay="700"/>
                            </p:stCondLst>
                            <p:childTnLst>
                              <p:par>
                                <p:cTn id="30" presetID="10" presetClass="entr" presetSubtype="0" fill="hold" nodeType="afterEffect">
                                  <p:stCondLst>
                                    <p:cond delay="0"/>
                                  </p:stCondLst>
                                  <p:childTnLst>
                                    <p:set>
                                      <p:cBhvr>
                                        <p:cTn id="31" dur="1" fill="hold">
                                          <p:stCondLst>
                                            <p:cond delay="0"/>
                                          </p:stCondLst>
                                        </p:cTn>
                                        <p:tgtEl>
                                          <p:spTgt spid="220"/>
                                        </p:tgtEl>
                                        <p:attrNameLst>
                                          <p:attrName>style.visibility</p:attrName>
                                        </p:attrNameLst>
                                      </p:cBhvr>
                                      <p:to>
                                        <p:strVal val="visible"/>
                                      </p:to>
                                    </p:set>
                                    <p:animEffect transition="in" filter="fade">
                                      <p:cBhvr>
                                        <p:cTn id="32" dur="50"/>
                                        <p:tgtEl>
                                          <p:spTgt spid="220"/>
                                        </p:tgtEl>
                                      </p:cBhvr>
                                    </p:animEffect>
                                  </p:childTnLst>
                                </p:cTn>
                              </p:par>
                            </p:childTnLst>
                          </p:cTn>
                        </p:par>
                        <p:par>
                          <p:cTn id="33" fill="hold">
                            <p:stCondLst>
                              <p:cond delay="750"/>
                            </p:stCondLst>
                            <p:childTnLst>
                              <p:par>
                                <p:cTn id="34" presetID="10" presetClass="entr" presetSubtype="0" fill="hold" nodeType="afterEffect">
                                  <p:stCondLst>
                                    <p:cond delay="0"/>
                                  </p:stCondLst>
                                  <p:childTnLst>
                                    <p:set>
                                      <p:cBhvr>
                                        <p:cTn id="35" dur="1" fill="hold">
                                          <p:stCondLst>
                                            <p:cond delay="0"/>
                                          </p:stCondLst>
                                        </p:cTn>
                                        <p:tgtEl>
                                          <p:spTgt spid="221"/>
                                        </p:tgtEl>
                                        <p:attrNameLst>
                                          <p:attrName>style.visibility</p:attrName>
                                        </p:attrNameLst>
                                      </p:cBhvr>
                                      <p:to>
                                        <p:strVal val="visible"/>
                                      </p:to>
                                    </p:set>
                                    <p:animEffect transition="in" filter="fade">
                                      <p:cBhvr>
                                        <p:cTn id="36" dur="50"/>
                                        <p:tgtEl>
                                          <p:spTgt spid="221"/>
                                        </p:tgtEl>
                                      </p:cBhvr>
                                    </p:animEffect>
                                  </p:childTnLst>
                                </p:cTn>
                              </p:par>
                            </p:childTnLst>
                          </p:cTn>
                        </p:par>
                        <p:par>
                          <p:cTn id="37" fill="hold">
                            <p:stCondLst>
                              <p:cond delay="800"/>
                            </p:stCondLst>
                            <p:childTnLst>
                              <p:par>
                                <p:cTn id="38" presetID="10" presetClass="entr" presetSubtype="0" fill="hold" grpId="0" nodeType="afterEffect">
                                  <p:stCondLst>
                                    <p:cond delay="0"/>
                                  </p:stCondLst>
                                  <p:childTnLst>
                                    <p:set>
                                      <p:cBhvr>
                                        <p:cTn id="39" dur="1" fill="hold">
                                          <p:stCondLst>
                                            <p:cond delay="0"/>
                                          </p:stCondLst>
                                        </p:cTn>
                                        <p:tgtEl>
                                          <p:spTgt spid="222"/>
                                        </p:tgtEl>
                                        <p:attrNameLst>
                                          <p:attrName>style.visibility</p:attrName>
                                        </p:attrNameLst>
                                      </p:cBhvr>
                                      <p:to>
                                        <p:strVal val="visible"/>
                                      </p:to>
                                    </p:set>
                                    <p:animEffect transition="in" filter="fade">
                                      <p:cBhvr>
                                        <p:cTn id="40" dur="50"/>
                                        <p:tgtEl>
                                          <p:spTgt spid="222"/>
                                        </p:tgtEl>
                                      </p:cBhvr>
                                    </p:animEffect>
                                  </p:childTnLst>
                                </p:cTn>
                              </p:par>
                            </p:childTnLst>
                          </p:cTn>
                        </p:par>
                        <p:par>
                          <p:cTn id="41" fill="hold">
                            <p:stCondLst>
                              <p:cond delay="850"/>
                            </p:stCondLst>
                            <p:childTnLst>
                              <p:par>
                                <p:cTn id="42" presetID="10" presetClass="entr" presetSubtype="0" fill="hold" grpId="0" nodeType="afterEffect">
                                  <p:stCondLst>
                                    <p:cond delay="0"/>
                                  </p:stCondLst>
                                  <p:childTnLst>
                                    <p:set>
                                      <p:cBhvr>
                                        <p:cTn id="43" dur="1" fill="hold">
                                          <p:stCondLst>
                                            <p:cond delay="0"/>
                                          </p:stCondLst>
                                        </p:cTn>
                                        <p:tgtEl>
                                          <p:spTgt spid="213"/>
                                        </p:tgtEl>
                                        <p:attrNameLst>
                                          <p:attrName>style.visibility</p:attrName>
                                        </p:attrNameLst>
                                      </p:cBhvr>
                                      <p:to>
                                        <p:strVal val="visible"/>
                                      </p:to>
                                    </p:set>
                                    <p:animEffect transition="in" filter="fade">
                                      <p:cBhvr>
                                        <p:cTn id="44" dur="50"/>
                                        <p:tgtEl>
                                          <p:spTgt spid="213"/>
                                        </p:tgtEl>
                                      </p:cBhvr>
                                    </p:animEffect>
                                  </p:childTnLst>
                                </p:cTn>
                              </p:par>
                            </p:childTnLst>
                          </p:cTn>
                        </p:par>
                        <p:par>
                          <p:cTn id="45" fill="hold">
                            <p:stCondLst>
                              <p:cond delay="900"/>
                            </p:stCondLst>
                            <p:childTnLst>
                              <p:par>
                                <p:cTn id="46" presetID="10" presetClass="entr" presetSubtype="0" fill="hold" nodeType="afterEffect">
                                  <p:stCondLst>
                                    <p:cond delay="0"/>
                                  </p:stCondLst>
                                  <p:childTnLst>
                                    <p:set>
                                      <p:cBhvr>
                                        <p:cTn id="47" dur="1" fill="hold">
                                          <p:stCondLst>
                                            <p:cond delay="0"/>
                                          </p:stCondLst>
                                        </p:cTn>
                                        <p:tgtEl>
                                          <p:spTgt spid="214"/>
                                        </p:tgtEl>
                                        <p:attrNameLst>
                                          <p:attrName>style.visibility</p:attrName>
                                        </p:attrNameLst>
                                      </p:cBhvr>
                                      <p:to>
                                        <p:strVal val="visible"/>
                                      </p:to>
                                    </p:set>
                                    <p:animEffect transition="in" filter="fade">
                                      <p:cBhvr>
                                        <p:cTn id="48" dur="50"/>
                                        <p:tgtEl>
                                          <p:spTgt spid="214"/>
                                        </p:tgtEl>
                                      </p:cBhvr>
                                    </p:animEffect>
                                  </p:childTnLst>
                                </p:cTn>
                              </p:par>
                            </p:childTnLst>
                          </p:cTn>
                        </p:par>
                        <p:par>
                          <p:cTn id="49" fill="hold">
                            <p:stCondLst>
                              <p:cond delay="950"/>
                            </p:stCondLst>
                            <p:childTnLst>
                              <p:par>
                                <p:cTn id="50" presetID="10" presetClass="entr" presetSubtype="0" fill="hold" nodeType="afterEffect">
                                  <p:stCondLst>
                                    <p:cond delay="0"/>
                                  </p:stCondLst>
                                  <p:childTnLst>
                                    <p:set>
                                      <p:cBhvr>
                                        <p:cTn id="51" dur="1" fill="hold">
                                          <p:stCondLst>
                                            <p:cond delay="0"/>
                                          </p:stCondLst>
                                        </p:cTn>
                                        <p:tgtEl>
                                          <p:spTgt spid="215"/>
                                        </p:tgtEl>
                                        <p:attrNameLst>
                                          <p:attrName>style.visibility</p:attrName>
                                        </p:attrNameLst>
                                      </p:cBhvr>
                                      <p:to>
                                        <p:strVal val="visible"/>
                                      </p:to>
                                    </p:set>
                                    <p:animEffect transition="in" filter="fade">
                                      <p:cBhvr>
                                        <p:cTn id="52" dur="50"/>
                                        <p:tgtEl>
                                          <p:spTgt spid="215"/>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grpId="0" nodeType="clickEffect">
                                  <p:stCondLst>
                                    <p:cond delay="0"/>
                                  </p:stCondLst>
                                  <p:childTnLst>
                                    <p:set>
                                      <p:cBhvr>
                                        <p:cTn id="56" dur="1" fill="hold">
                                          <p:stCondLst>
                                            <p:cond delay="0"/>
                                          </p:stCondLst>
                                        </p:cTn>
                                        <p:tgtEl>
                                          <p:spTgt spid="199"/>
                                        </p:tgtEl>
                                        <p:attrNameLst>
                                          <p:attrName>style.visibility</p:attrName>
                                        </p:attrNameLst>
                                      </p:cBhvr>
                                      <p:to>
                                        <p:strVal val="visible"/>
                                      </p:to>
                                    </p:set>
                                    <p:animEffect transition="in" filter="randombar(horizontal)">
                                      <p:cBhvr>
                                        <p:cTn id="57" dur="500"/>
                                        <p:tgtEl>
                                          <p:spTgt spid="199"/>
                                        </p:tgtEl>
                                      </p:cBhvr>
                                    </p:animEffect>
                                  </p:childTnLst>
                                </p:cTn>
                              </p:par>
                            </p:childTnLst>
                          </p:cTn>
                        </p:par>
                        <p:par>
                          <p:cTn id="58" fill="hold">
                            <p:stCondLst>
                              <p:cond delay="650"/>
                            </p:stCondLst>
                            <p:childTnLst>
                              <p:par>
                                <p:cTn id="59" presetID="10" presetClass="entr" presetSubtype="0" fill="hold" grpId="0" nodeType="afterEffect">
                                  <p:stCondLst>
                                    <p:cond delay="0"/>
                                  </p:stCondLst>
                                  <p:childTnLst>
                                    <p:set>
                                      <p:cBhvr>
                                        <p:cTn id="60" dur="1" fill="hold">
                                          <p:stCondLst>
                                            <p:cond delay="0"/>
                                          </p:stCondLst>
                                        </p:cTn>
                                        <p:tgtEl>
                                          <p:spTgt spid="204"/>
                                        </p:tgtEl>
                                        <p:attrNameLst>
                                          <p:attrName>style.visibility</p:attrName>
                                        </p:attrNameLst>
                                      </p:cBhvr>
                                      <p:to>
                                        <p:strVal val="visible"/>
                                      </p:to>
                                    </p:set>
                                    <p:animEffect transition="in" filter="fade">
                                      <p:cBhvr>
                                        <p:cTn id="61" dur="50"/>
                                        <p:tgtEl>
                                          <p:spTgt spid="204"/>
                                        </p:tgtEl>
                                      </p:cBhvr>
                                    </p:animEffect>
                                  </p:childTnLst>
                                </p:cTn>
                              </p:par>
                            </p:childTnLst>
                          </p:cTn>
                        </p:par>
                        <p:par>
                          <p:cTn id="62" fill="hold">
                            <p:stCondLst>
                              <p:cond delay="700"/>
                            </p:stCondLst>
                            <p:childTnLst>
                              <p:par>
                                <p:cTn id="63" presetID="10" presetClass="entr" presetSubtype="0" fill="hold" nodeType="afterEffect">
                                  <p:stCondLst>
                                    <p:cond delay="0"/>
                                  </p:stCondLst>
                                  <p:childTnLst>
                                    <p:set>
                                      <p:cBhvr>
                                        <p:cTn id="64" dur="1" fill="hold">
                                          <p:stCondLst>
                                            <p:cond delay="0"/>
                                          </p:stCondLst>
                                        </p:cTn>
                                        <p:tgtEl>
                                          <p:spTgt spid="205"/>
                                        </p:tgtEl>
                                        <p:attrNameLst>
                                          <p:attrName>style.visibility</p:attrName>
                                        </p:attrNameLst>
                                      </p:cBhvr>
                                      <p:to>
                                        <p:strVal val="visible"/>
                                      </p:to>
                                    </p:set>
                                    <p:animEffect transition="in" filter="fade">
                                      <p:cBhvr>
                                        <p:cTn id="65" dur="50"/>
                                        <p:tgtEl>
                                          <p:spTgt spid="205"/>
                                        </p:tgtEl>
                                      </p:cBhvr>
                                    </p:animEffect>
                                  </p:childTnLst>
                                </p:cTn>
                              </p:par>
                            </p:childTnLst>
                          </p:cTn>
                        </p:par>
                        <p:par>
                          <p:cTn id="66" fill="hold">
                            <p:stCondLst>
                              <p:cond delay="750"/>
                            </p:stCondLst>
                            <p:childTnLst>
                              <p:par>
                                <p:cTn id="67" presetID="10" presetClass="entr" presetSubtype="0" fill="hold" nodeType="afterEffect">
                                  <p:stCondLst>
                                    <p:cond delay="0"/>
                                  </p:stCondLst>
                                  <p:childTnLst>
                                    <p:set>
                                      <p:cBhvr>
                                        <p:cTn id="68" dur="1" fill="hold">
                                          <p:stCondLst>
                                            <p:cond delay="0"/>
                                          </p:stCondLst>
                                        </p:cTn>
                                        <p:tgtEl>
                                          <p:spTgt spid="206"/>
                                        </p:tgtEl>
                                        <p:attrNameLst>
                                          <p:attrName>style.visibility</p:attrName>
                                        </p:attrNameLst>
                                      </p:cBhvr>
                                      <p:to>
                                        <p:strVal val="visible"/>
                                      </p:to>
                                    </p:set>
                                    <p:animEffect transition="in" filter="fade">
                                      <p:cBhvr>
                                        <p:cTn id="69" dur="50"/>
                                        <p:tgtEl>
                                          <p:spTgt spid="206"/>
                                        </p:tgtEl>
                                      </p:cBhvr>
                                    </p:animEffect>
                                  </p:childTnLst>
                                </p:cTn>
                              </p:par>
                            </p:childTnLst>
                          </p:cTn>
                        </p:par>
                        <p:par>
                          <p:cTn id="70" fill="hold">
                            <p:stCondLst>
                              <p:cond delay="800"/>
                            </p:stCondLst>
                            <p:childTnLst>
                              <p:par>
                                <p:cTn id="71" presetID="10" presetClass="entr" presetSubtype="0" fill="hold" nodeType="afterEffect">
                                  <p:stCondLst>
                                    <p:cond delay="0"/>
                                  </p:stCondLst>
                                  <p:childTnLst>
                                    <p:set>
                                      <p:cBhvr>
                                        <p:cTn id="72" dur="1" fill="hold">
                                          <p:stCondLst>
                                            <p:cond delay="0"/>
                                          </p:stCondLst>
                                        </p:cTn>
                                        <p:tgtEl>
                                          <p:spTgt spid="207"/>
                                        </p:tgtEl>
                                        <p:attrNameLst>
                                          <p:attrName>style.visibility</p:attrName>
                                        </p:attrNameLst>
                                      </p:cBhvr>
                                      <p:to>
                                        <p:strVal val="visible"/>
                                      </p:to>
                                    </p:set>
                                    <p:animEffect transition="in" filter="fade">
                                      <p:cBhvr>
                                        <p:cTn id="73" dur="50"/>
                                        <p:tgtEl>
                                          <p:spTgt spid="207"/>
                                        </p:tgtEl>
                                      </p:cBhvr>
                                    </p:animEffect>
                                  </p:childTnLst>
                                </p:cTn>
                              </p:par>
                            </p:childTnLst>
                          </p:cTn>
                        </p:par>
                        <p:par>
                          <p:cTn id="74" fill="hold">
                            <p:stCondLst>
                              <p:cond delay="850"/>
                            </p:stCondLst>
                            <p:childTnLst>
                              <p:par>
                                <p:cTn id="75" presetID="10" presetClass="entr" presetSubtype="0" fill="hold" nodeType="afterEffect">
                                  <p:stCondLst>
                                    <p:cond delay="0"/>
                                  </p:stCondLst>
                                  <p:childTnLst>
                                    <p:set>
                                      <p:cBhvr>
                                        <p:cTn id="76" dur="1" fill="hold">
                                          <p:stCondLst>
                                            <p:cond delay="0"/>
                                          </p:stCondLst>
                                        </p:cTn>
                                        <p:tgtEl>
                                          <p:spTgt spid="208"/>
                                        </p:tgtEl>
                                        <p:attrNameLst>
                                          <p:attrName>style.visibility</p:attrName>
                                        </p:attrNameLst>
                                      </p:cBhvr>
                                      <p:to>
                                        <p:strVal val="visible"/>
                                      </p:to>
                                    </p:set>
                                    <p:animEffect transition="in" filter="fade">
                                      <p:cBhvr>
                                        <p:cTn id="77" dur="50"/>
                                        <p:tgtEl>
                                          <p:spTgt spid="208"/>
                                        </p:tgtEl>
                                      </p:cBhvr>
                                    </p:animEffect>
                                  </p:childTnLst>
                                </p:cTn>
                              </p:par>
                            </p:childTnLst>
                          </p:cTn>
                        </p:par>
                        <p:par>
                          <p:cTn id="78" fill="hold">
                            <p:stCondLst>
                              <p:cond delay="900"/>
                            </p:stCondLst>
                            <p:childTnLst>
                              <p:par>
                                <p:cTn id="79" presetID="10" presetClass="entr" presetSubtype="0" fill="hold" nodeType="afterEffect">
                                  <p:stCondLst>
                                    <p:cond delay="0"/>
                                  </p:stCondLst>
                                  <p:childTnLst>
                                    <p:set>
                                      <p:cBhvr>
                                        <p:cTn id="80" dur="1" fill="hold">
                                          <p:stCondLst>
                                            <p:cond delay="0"/>
                                          </p:stCondLst>
                                        </p:cTn>
                                        <p:tgtEl>
                                          <p:spTgt spid="209"/>
                                        </p:tgtEl>
                                        <p:attrNameLst>
                                          <p:attrName>style.visibility</p:attrName>
                                        </p:attrNameLst>
                                      </p:cBhvr>
                                      <p:to>
                                        <p:strVal val="visible"/>
                                      </p:to>
                                    </p:set>
                                    <p:animEffect transition="in" filter="fade">
                                      <p:cBhvr>
                                        <p:cTn id="81" dur="50"/>
                                        <p:tgtEl>
                                          <p:spTgt spid="209"/>
                                        </p:tgtEl>
                                      </p:cBhvr>
                                    </p:animEffect>
                                  </p:childTnLst>
                                </p:cTn>
                              </p:par>
                            </p:childTnLst>
                          </p:cTn>
                        </p:par>
                        <p:par>
                          <p:cTn id="82" fill="hold">
                            <p:stCondLst>
                              <p:cond delay="950"/>
                            </p:stCondLst>
                            <p:childTnLst>
                              <p:par>
                                <p:cTn id="83" presetID="10" presetClass="entr" presetSubtype="0" fill="hold" grpId="0" nodeType="afterEffect">
                                  <p:stCondLst>
                                    <p:cond delay="0"/>
                                  </p:stCondLst>
                                  <p:childTnLst>
                                    <p:set>
                                      <p:cBhvr>
                                        <p:cTn id="84" dur="1" fill="hold">
                                          <p:stCondLst>
                                            <p:cond delay="0"/>
                                          </p:stCondLst>
                                        </p:cTn>
                                        <p:tgtEl>
                                          <p:spTgt spid="210"/>
                                        </p:tgtEl>
                                        <p:attrNameLst>
                                          <p:attrName>style.visibility</p:attrName>
                                        </p:attrNameLst>
                                      </p:cBhvr>
                                      <p:to>
                                        <p:strVal val="visible"/>
                                      </p:to>
                                    </p:set>
                                    <p:animEffect transition="in" filter="fade">
                                      <p:cBhvr>
                                        <p:cTn id="85" dur="50"/>
                                        <p:tgtEl>
                                          <p:spTgt spid="210"/>
                                        </p:tgtEl>
                                      </p:cBhvr>
                                    </p:animEffect>
                                  </p:childTnLst>
                                </p:cTn>
                              </p:par>
                            </p:childTnLst>
                          </p:cTn>
                        </p:par>
                        <p:par>
                          <p:cTn id="86" fill="hold">
                            <p:stCondLst>
                              <p:cond delay="1000"/>
                            </p:stCondLst>
                            <p:childTnLst>
                              <p:par>
                                <p:cTn id="87" presetID="10" presetClass="entr" presetSubtype="0" fill="hold" nodeType="afterEffect">
                                  <p:stCondLst>
                                    <p:cond delay="0"/>
                                  </p:stCondLst>
                                  <p:childTnLst>
                                    <p:set>
                                      <p:cBhvr>
                                        <p:cTn id="88" dur="1" fill="hold">
                                          <p:stCondLst>
                                            <p:cond delay="0"/>
                                          </p:stCondLst>
                                        </p:cTn>
                                        <p:tgtEl>
                                          <p:spTgt spid="211"/>
                                        </p:tgtEl>
                                        <p:attrNameLst>
                                          <p:attrName>style.visibility</p:attrName>
                                        </p:attrNameLst>
                                      </p:cBhvr>
                                      <p:to>
                                        <p:strVal val="visible"/>
                                      </p:to>
                                    </p:set>
                                    <p:animEffect transition="in" filter="fade">
                                      <p:cBhvr>
                                        <p:cTn id="89" dur="50"/>
                                        <p:tgtEl>
                                          <p:spTgt spid="211"/>
                                        </p:tgtEl>
                                      </p:cBhvr>
                                    </p:animEffect>
                                  </p:childTnLst>
                                </p:cTn>
                              </p:par>
                            </p:childTnLst>
                          </p:cTn>
                        </p:par>
                        <p:par>
                          <p:cTn id="90" fill="hold">
                            <p:stCondLst>
                              <p:cond delay="1050"/>
                            </p:stCondLst>
                            <p:childTnLst>
                              <p:par>
                                <p:cTn id="91" presetID="10" presetClass="entr" presetSubtype="0" fill="hold" grpId="0" nodeType="afterEffect">
                                  <p:stCondLst>
                                    <p:cond delay="0"/>
                                  </p:stCondLst>
                                  <p:childTnLst>
                                    <p:set>
                                      <p:cBhvr>
                                        <p:cTn id="92" dur="1" fill="hold">
                                          <p:stCondLst>
                                            <p:cond delay="0"/>
                                          </p:stCondLst>
                                        </p:cTn>
                                        <p:tgtEl>
                                          <p:spTgt spid="201"/>
                                        </p:tgtEl>
                                        <p:attrNameLst>
                                          <p:attrName>style.visibility</p:attrName>
                                        </p:attrNameLst>
                                      </p:cBhvr>
                                      <p:to>
                                        <p:strVal val="visible"/>
                                      </p:to>
                                    </p:set>
                                    <p:animEffect transition="in" filter="fade">
                                      <p:cBhvr>
                                        <p:cTn id="93" dur="50"/>
                                        <p:tgtEl>
                                          <p:spTgt spid="201"/>
                                        </p:tgtEl>
                                      </p:cBhvr>
                                    </p:animEffect>
                                  </p:childTnLst>
                                </p:cTn>
                              </p:par>
                            </p:childTnLst>
                          </p:cTn>
                        </p:par>
                        <p:par>
                          <p:cTn id="94" fill="hold">
                            <p:stCondLst>
                              <p:cond delay="1100"/>
                            </p:stCondLst>
                            <p:childTnLst>
                              <p:par>
                                <p:cTn id="95" presetID="10" presetClass="entr" presetSubtype="0" fill="hold" nodeType="afterEffect">
                                  <p:stCondLst>
                                    <p:cond delay="0"/>
                                  </p:stCondLst>
                                  <p:childTnLst>
                                    <p:set>
                                      <p:cBhvr>
                                        <p:cTn id="96" dur="1" fill="hold">
                                          <p:stCondLst>
                                            <p:cond delay="0"/>
                                          </p:stCondLst>
                                        </p:cTn>
                                        <p:tgtEl>
                                          <p:spTgt spid="202"/>
                                        </p:tgtEl>
                                        <p:attrNameLst>
                                          <p:attrName>style.visibility</p:attrName>
                                        </p:attrNameLst>
                                      </p:cBhvr>
                                      <p:to>
                                        <p:strVal val="visible"/>
                                      </p:to>
                                    </p:set>
                                    <p:animEffect transition="in" filter="fade">
                                      <p:cBhvr>
                                        <p:cTn id="97" dur="50"/>
                                        <p:tgtEl>
                                          <p:spTgt spid="202"/>
                                        </p:tgtEl>
                                      </p:cBhvr>
                                    </p:animEffect>
                                  </p:childTnLst>
                                </p:cTn>
                              </p:par>
                            </p:childTnLst>
                          </p:cTn>
                        </p:par>
                        <p:par>
                          <p:cTn id="98" fill="hold">
                            <p:stCondLst>
                              <p:cond delay="1150"/>
                            </p:stCondLst>
                            <p:childTnLst>
                              <p:par>
                                <p:cTn id="99" presetID="10" presetClass="entr" presetSubtype="0" fill="hold" nodeType="afterEffect">
                                  <p:stCondLst>
                                    <p:cond delay="0"/>
                                  </p:stCondLst>
                                  <p:childTnLst>
                                    <p:set>
                                      <p:cBhvr>
                                        <p:cTn id="100" dur="1" fill="hold">
                                          <p:stCondLst>
                                            <p:cond delay="0"/>
                                          </p:stCondLst>
                                        </p:cTn>
                                        <p:tgtEl>
                                          <p:spTgt spid="203"/>
                                        </p:tgtEl>
                                        <p:attrNameLst>
                                          <p:attrName>style.visibility</p:attrName>
                                        </p:attrNameLst>
                                      </p:cBhvr>
                                      <p:to>
                                        <p:strVal val="visible"/>
                                      </p:to>
                                    </p:set>
                                    <p:animEffect transition="in" filter="fade">
                                      <p:cBhvr>
                                        <p:cTn id="101" dur="50"/>
                                        <p:tgtEl>
                                          <p:spTgt spid="203"/>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198"/>
                                        </p:tgtEl>
                                        <p:attrNameLst>
                                          <p:attrName>style.visibility</p:attrName>
                                        </p:attrNameLst>
                                      </p:cBhvr>
                                      <p:to>
                                        <p:strVal val="visible"/>
                                      </p:to>
                                    </p:set>
                                    <p:animEffect transition="in" filter="fade">
                                      <p:cBhvr>
                                        <p:cTn id="106" dur="500"/>
                                        <p:tgtEl>
                                          <p:spTgt spid="198"/>
                                        </p:tgtEl>
                                      </p:cBhvr>
                                    </p:animEffect>
                                  </p:childTnLst>
                                </p:cTn>
                              </p:par>
                            </p:childTnLst>
                          </p:cTn>
                        </p:par>
                        <p:par>
                          <p:cTn id="107" fill="hold">
                            <p:stCondLst>
                              <p:cond delay="500"/>
                            </p:stCondLst>
                            <p:childTnLst>
                              <p:par>
                                <p:cTn id="108" presetID="10" presetClass="entr" presetSubtype="0" fill="hold" grpId="0" nodeType="afterEffect">
                                  <p:stCondLst>
                                    <p:cond delay="0"/>
                                  </p:stCondLst>
                                  <p:childTnLst>
                                    <p:set>
                                      <p:cBhvr>
                                        <p:cTn id="109" dur="1" fill="hold">
                                          <p:stCondLst>
                                            <p:cond delay="0"/>
                                          </p:stCondLst>
                                        </p:cTn>
                                        <p:tgtEl>
                                          <p:spTgt spid="227"/>
                                        </p:tgtEl>
                                        <p:attrNameLst>
                                          <p:attrName>style.visibility</p:attrName>
                                        </p:attrNameLst>
                                      </p:cBhvr>
                                      <p:to>
                                        <p:strVal val="visible"/>
                                      </p:to>
                                    </p:set>
                                    <p:animEffect transition="in" filter="fade">
                                      <p:cBhvr>
                                        <p:cTn id="110" dur="500"/>
                                        <p:tgtEl>
                                          <p:spTgt spid="227"/>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1" nodeType="clickEffect">
                                  <p:stCondLst>
                                    <p:cond delay="0"/>
                                  </p:stCondLst>
                                  <p:childTnLst>
                                    <p:set>
                                      <p:cBhvr>
                                        <p:cTn id="114" dur="1" fill="hold">
                                          <p:stCondLst>
                                            <p:cond delay="0"/>
                                          </p:stCondLst>
                                        </p:cTn>
                                        <p:tgtEl>
                                          <p:spTgt spid="41"/>
                                        </p:tgtEl>
                                        <p:attrNameLst>
                                          <p:attrName>style.visibility</p:attrName>
                                        </p:attrNameLst>
                                      </p:cBhvr>
                                      <p:to>
                                        <p:strVal val="visible"/>
                                      </p:to>
                                    </p:set>
                                    <p:animEffect transition="in" filter="fade">
                                      <p:cBhvr>
                                        <p:cTn id="115" dur="500"/>
                                        <p:tgtEl>
                                          <p:spTgt spid="41"/>
                                        </p:tgtEl>
                                      </p:cBhvr>
                                    </p:animEffect>
                                  </p:childTnLst>
                                </p:cTn>
                              </p:par>
                            </p:childTnLst>
                          </p:cTn>
                        </p:par>
                      </p:childTnLst>
                    </p:cTn>
                  </p:par>
                  <p:par>
                    <p:cTn id="116" fill="hold">
                      <p:stCondLst>
                        <p:cond delay="indefinite"/>
                      </p:stCondLst>
                      <p:childTnLst>
                        <p:par>
                          <p:cTn id="117" fill="hold">
                            <p:stCondLst>
                              <p:cond delay="0"/>
                            </p:stCondLst>
                            <p:childTnLst>
                              <p:par>
                                <p:cTn id="118" presetID="14" presetClass="exit" presetSubtype="10" fill="hold" grpId="0" nodeType="clickEffect">
                                  <p:stCondLst>
                                    <p:cond delay="0"/>
                                  </p:stCondLst>
                                  <p:childTnLst>
                                    <p:animEffect transition="out" filter="randombar(horizontal)">
                                      <p:cBhvr>
                                        <p:cTn id="119" dur="500"/>
                                        <p:tgtEl>
                                          <p:spTgt spid="41"/>
                                        </p:tgtEl>
                                      </p:cBhvr>
                                    </p:animEffect>
                                    <p:set>
                                      <p:cBhvr>
                                        <p:cTn id="120" dur="1" fill="hold">
                                          <p:stCondLst>
                                            <p:cond delay="499"/>
                                          </p:stCondLst>
                                        </p:cTn>
                                        <p:tgtEl>
                                          <p:spTgt spid="41"/>
                                        </p:tgtEl>
                                        <p:attrNameLst>
                                          <p:attrName>style.visibility</p:attrName>
                                        </p:attrNameLst>
                                      </p:cBhvr>
                                      <p:to>
                                        <p:strVal val="hidden"/>
                                      </p:to>
                                    </p:set>
                                  </p:childTnLst>
                                </p:cTn>
                              </p:par>
                            </p:childTnLst>
                          </p:cTn>
                        </p:par>
                        <p:par>
                          <p:cTn id="121" fill="hold">
                            <p:stCondLst>
                              <p:cond delay="500"/>
                            </p:stCondLst>
                            <p:childTnLst>
                              <p:par>
                                <p:cTn id="122" presetID="10" presetClass="entr" presetSubtype="0" fill="hold" grpId="1" nodeType="afterEffect">
                                  <p:stCondLst>
                                    <p:cond delay="0"/>
                                  </p:stCondLst>
                                  <p:childTnLst>
                                    <p:set>
                                      <p:cBhvr>
                                        <p:cTn id="123" dur="1" fill="hold">
                                          <p:stCondLst>
                                            <p:cond delay="0"/>
                                          </p:stCondLst>
                                        </p:cTn>
                                        <p:tgtEl>
                                          <p:spTgt spid="200"/>
                                        </p:tgtEl>
                                        <p:attrNameLst>
                                          <p:attrName>style.visibility</p:attrName>
                                        </p:attrNameLst>
                                      </p:cBhvr>
                                      <p:to>
                                        <p:strVal val="visible"/>
                                      </p:to>
                                    </p:set>
                                    <p:animEffect transition="in" filter="fade">
                                      <p:cBhvr>
                                        <p:cTn id="124" dur="500"/>
                                        <p:tgtEl>
                                          <p:spTgt spid="200"/>
                                        </p:tgtEl>
                                      </p:cBhvr>
                                    </p:animEffect>
                                  </p:childTnLst>
                                </p:cTn>
                              </p:par>
                            </p:childTnLst>
                          </p:cTn>
                        </p:par>
                        <p:par>
                          <p:cTn id="125" fill="hold">
                            <p:stCondLst>
                              <p:cond delay="1000"/>
                            </p:stCondLst>
                            <p:childTnLst>
                              <p:par>
                                <p:cTn id="126" presetID="42" presetClass="path" presetSubtype="0" accel="50000" decel="50000" fill="hold" grpId="0" nodeType="afterEffect">
                                  <p:stCondLst>
                                    <p:cond delay="500"/>
                                  </p:stCondLst>
                                  <p:childTnLst>
                                    <p:animMotion origin="layout" path="M 1.11111E-6 1.60494E-6 L -0.03281 -0.22963 " pathEditMode="relative" rAng="0" ptsTypes="AA">
                                      <p:cBhvr>
                                        <p:cTn id="127" dur="2000" fill="hold"/>
                                        <p:tgtEl>
                                          <p:spTgt spid="200"/>
                                        </p:tgtEl>
                                        <p:attrNameLst>
                                          <p:attrName>ppt_x</p:attrName>
                                          <p:attrName>ppt_y</p:attrName>
                                        </p:attrNameLst>
                                      </p:cBhvr>
                                      <p:rCtr x="-1649" y="-11481"/>
                                    </p:animMotion>
                                  </p:childTnLst>
                                </p:cTn>
                              </p:par>
                              <p:par>
                                <p:cTn id="128" presetID="14" presetClass="entr" presetSubtype="10" fill="hold" nodeType="withEffect">
                                  <p:stCondLst>
                                    <p:cond delay="500"/>
                                  </p:stCondLst>
                                  <p:childTnLst>
                                    <p:set>
                                      <p:cBhvr>
                                        <p:cTn id="129" dur="1" fill="hold">
                                          <p:stCondLst>
                                            <p:cond delay="0"/>
                                          </p:stCondLst>
                                        </p:cTn>
                                        <p:tgtEl>
                                          <p:spTgt spid="195"/>
                                        </p:tgtEl>
                                        <p:attrNameLst>
                                          <p:attrName>style.visibility</p:attrName>
                                        </p:attrNameLst>
                                      </p:cBhvr>
                                      <p:to>
                                        <p:strVal val="visible"/>
                                      </p:to>
                                    </p:set>
                                    <p:animEffect transition="in" filter="randombar(horizontal)">
                                      <p:cBhvr>
                                        <p:cTn id="130" dur="500"/>
                                        <p:tgtEl>
                                          <p:spTgt spid="195"/>
                                        </p:tgtEl>
                                      </p:cBhvr>
                                    </p:animEffect>
                                  </p:childTnLst>
                                </p:cTn>
                              </p:par>
                              <p:par>
                                <p:cTn id="131" presetID="14" presetClass="entr" presetSubtype="10" fill="hold" nodeType="withEffect">
                                  <p:stCondLst>
                                    <p:cond delay="500"/>
                                  </p:stCondLst>
                                  <p:childTnLst>
                                    <p:set>
                                      <p:cBhvr>
                                        <p:cTn id="132" dur="1" fill="hold">
                                          <p:stCondLst>
                                            <p:cond delay="0"/>
                                          </p:stCondLst>
                                        </p:cTn>
                                        <p:tgtEl>
                                          <p:spTgt spid="226"/>
                                        </p:tgtEl>
                                        <p:attrNameLst>
                                          <p:attrName>style.visibility</p:attrName>
                                        </p:attrNameLst>
                                      </p:cBhvr>
                                      <p:to>
                                        <p:strVal val="visible"/>
                                      </p:to>
                                    </p:set>
                                    <p:animEffect transition="in" filter="randombar(horizontal)">
                                      <p:cBhvr>
                                        <p:cTn id="133" dur="500"/>
                                        <p:tgtEl>
                                          <p:spTgt spid="226"/>
                                        </p:tgtEl>
                                      </p:cBhvr>
                                    </p:animEffect>
                                  </p:childTnLst>
                                </p:cTn>
                              </p:par>
                            </p:childTnLst>
                          </p:cTn>
                        </p:par>
                        <p:par>
                          <p:cTn id="134" fill="hold">
                            <p:stCondLst>
                              <p:cond delay="3500"/>
                            </p:stCondLst>
                            <p:childTnLst>
                              <p:par>
                                <p:cTn id="135" presetID="2" presetClass="entr" presetSubtype="4" fill="hold" grpId="0" nodeType="afterEffect">
                                  <p:stCondLst>
                                    <p:cond delay="0"/>
                                  </p:stCondLst>
                                  <p:childTnLst>
                                    <p:set>
                                      <p:cBhvr>
                                        <p:cTn id="136" dur="1" fill="hold">
                                          <p:stCondLst>
                                            <p:cond delay="0"/>
                                          </p:stCondLst>
                                        </p:cTn>
                                        <p:tgtEl>
                                          <p:spTgt spid="2"/>
                                        </p:tgtEl>
                                        <p:attrNameLst>
                                          <p:attrName>style.visibility</p:attrName>
                                        </p:attrNameLst>
                                      </p:cBhvr>
                                      <p:to>
                                        <p:strVal val="visible"/>
                                      </p:to>
                                    </p:set>
                                    <p:anim calcmode="lin" valueType="num">
                                      <p:cBhvr additive="base">
                                        <p:cTn id="137" dur="100" fill="hold"/>
                                        <p:tgtEl>
                                          <p:spTgt spid="2"/>
                                        </p:tgtEl>
                                        <p:attrNameLst>
                                          <p:attrName>ppt_x</p:attrName>
                                        </p:attrNameLst>
                                      </p:cBhvr>
                                      <p:tavLst>
                                        <p:tav tm="0">
                                          <p:val>
                                            <p:strVal val="#ppt_x"/>
                                          </p:val>
                                        </p:tav>
                                        <p:tav tm="100000">
                                          <p:val>
                                            <p:strVal val="#ppt_x"/>
                                          </p:val>
                                        </p:tav>
                                      </p:tavLst>
                                    </p:anim>
                                    <p:anim calcmode="lin" valueType="num">
                                      <p:cBhvr additive="base">
                                        <p:cTn id="138" dur="100" fill="hold"/>
                                        <p:tgtEl>
                                          <p:spTgt spid="2"/>
                                        </p:tgtEl>
                                        <p:attrNameLst>
                                          <p:attrName>ppt_y</p:attrName>
                                        </p:attrNameLst>
                                      </p:cBhvr>
                                      <p:tavLst>
                                        <p:tav tm="0">
                                          <p:val>
                                            <p:strVal val="1+#ppt_h/2"/>
                                          </p:val>
                                        </p:tav>
                                        <p:tav tm="100000">
                                          <p:val>
                                            <p:strVal val="#ppt_y"/>
                                          </p:val>
                                        </p:tav>
                                      </p:tavLst>
                                    </p:anim>
                                  </p:childTnLst>
                                </p:cTn>
                              </p:par>
                            </p:childTnLst>
                          </p:cTn>
                        </p:par>
                        <p:par>
                          <p:cTn id="139" fill="hold">
                            <p:stCondLst>
                              <p:cond delay="3600"/>
                            </p:stCondLst>
                            <p:childTnLst>
                              <p:par>
                                <p:cTn id="140" presetID="2" presetClass="entr" presetSubtype="4" fill="hold" grpId="0" nodeType="afterEffect">
                                  <p:stCondLst>
                                    <p:cond delay="0"/>
                                  </p:stCondLst>
                                  <p:childTnLst>
                                    <p:set>
                                      <p:cBhvr>
                                        <p:cTn id="141" dur="1" fill="hold">
                                          <p:stCondLst>
                                            <p:cond delay="0"/>
                                          </p:stCondLst>
                                        </p:cTn>
                                        <p:tgtEl>
                                          <p:spTgt spid="39"/>
                                        </p:tgtEl>
                                        <p:attrNameLst>
                                          <p:attrName>style.visibility</p:attrName>
                                        </p:attrNameLst>
                                      </p:cBhvr>
                                      <p:to>
                                        <p:strVal val="visible"/>
                                      </p:to>
                                    </p:set>
                                    <p:anim calcmode="lin" valueType="num">
                                      <p:cBhvr additive="base">
                                        <p:cTn id="142" dur="100" fill="hold"/>
                                        <p:tgtEl>
                                          <p:spTgt spid="39"/>
                                        </p:tgtEl>
                                        <p:attrNameLst>
                                          <p:attrName>ppt_x</p:attrName>
                                        </p:attrNameLst>
                                      </p:cBhvr>
                                      <p:tavLst>
                                        <p:tav tm="0">
                                          <p:val>
                                            <p:strVal val="#ppt_x"/>
                                          </p:val>
                                        </p:tav>
                                        <p:tav tm="100000">
                                          <p:val>
                                            <p:strVal val="#ppt_x"/>
                                          </p:val>
                                        </p:tav>
                                      </p:tavLst>
                                    </p:anim>
                                    <p:anim calcmode="lin" valueType="num">
                                      <p:cBhvr additive="base">
                                        <p:cTn id="143" dur="100" fill="hold"/>
                                        <p:tgtEl>
                                          <p:spTgt spid="39"/>
                                        </p:tgtEl>
                                        <p:attrNameLst>
                                          <p:attrName>ppt_y</p:attrName>
                                        </p:attrNameLst>
                                      </p:cBhvr>
                                      <p:tavLst>
                                        <p:tav tm="0">
                                          <p:val>
                                            <p:strVal val="1+#ppt_h/2"/>
                                          </p:val>
                                        </p:tav>
                                        <p:tav tm="100000">
                                          <p:val>
                                            <p:strVal val="#ppt_y"/>
                                          </p:val>
                                        </p:tav>
                                      </p:tavLst>
                                    </p:anim>
                                  </p:childTnLst>
                                </p:cTn>
                              </p:par>
                            </p:childTnLst>
                          </p:cTn>
                        </p:par>
                        <p:par>
                          <p:cTn id="144" fill="hold">
                            <p:stCondLst>
                              <p:cond delay="3700"/>
                            </p:stCondLst>
                            <p:childTnLst>
                              <p:par>
                                <p:cTn id="145" presetID="2" presetClass="entr" presetSubtype="4" fill="hold" grpId="0" nodeType="afterEffect">
                                  <p:stCondLst>
                                    <p:cond delay="0"/>
                                  </p:stCondLst>
                                  <p:childTnLst>
                                    <p:set>
                                      <p:cBhvr>
                                        <p:cTn id="146" dur="1" fill="hold">
                                          <p:stCondLst>
                                            <p:cond delay="0"/>
                                          </p:stCondLst>
                                        </p:cTn>
                                        <p:tgtEl>
                                          <p:spTgt spid="40"/>
                                        </p:tgtEl>
                                        <p:attrNameLst>
                                          <p:attrName>style.visibility</p:attrName>
                                        </p:attrNameLst>
                                      </p:cBhvr>
                                      <p:to>
                                        <p:strVal val="visible"/>
                                      </p:to>
                                    </p:set>
                                    <p:anim calcmode="lin" valueType="num">
                                      <p:cBhvr additive="base">
                                        <p:cTn id="147" dur="100" fill="hold"/>
                                        <p:tgtEl>
                                          <p:spTgt spid="40"/>
                                        </p:tgtEl>
                                        <p:attrNameLst>
                                          <p:attrName>ppt_x</p:attrName>
                                        </p:attrNameLst>
                                      </p:cBhvr>
                                      <p:tavLst>
                                        <p:tav tm="0">
                                          <p:val>
                                            <p:strVal val="#ppt_x"/>
                                          </p:val>
                                        </p:tav>
                                        <p:tav tm="100000">
                                          <p:val>
                                            <p:strVal val="#ppt_x"/>
                                          </p:val>
                                        </p:tav>
                                      </p:tavLst>
                                    </p:anim>
                                    <p:anim calcmode="lin" valueType="num">
                                      <p:cBhvr additive="base">
                                        <p:cTn id="148" dur="1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149" fill="hold">
                      <p:stCondLst>
                        <p:cond delay="indefinite"/>
                      </p:stCondLst>
                      <p:childTnLst>
                        <p:par>
                          <p:cTn id="150" fill="hold">
                            <p:stCondLst>
                              <p:cond delay="0"/>
                            </p:stCondLst>
                            <p:childTnLst>
                              <p:par>
                                <p:cTn id="151" presetID="10" presetClass="entr" presetSubtype="0" fill="hold" grpId="0" nodeType="clickEffect">
                                  <p:stCondLst>
                                    <p:cond delay="0"/>
                                  </p:stCondLst>
                                  <p:childTnLst>
                                    <p:set>
                                      <p:cBhvr>
                                        <p:cTn id="152" dur="1" fill="hold">
                                          <p:stCondLst>
                                            <p:cond delay="0"/>
                                          </p:stCondLst>
                                        </p:cTn>
                                        <p:tgtEl>
                                          <p:spTgt spid="225"/>
                                        </p:tgtEl>
                                        <p:attrNameLst>
                                          <p:attrName>style.visibility</p:attrName>
                                        </p:attrNameLst>
                                      </p:cBhvr>
                                      <p:to>
                                        <p:strVal val="visible"/>
                                      </p:to>
                                    </p:set>
                                    <p:animEffect transition="in" filter="fade">
                                      <p:cBhvr>
                                        <p:cTn id="153" dur="500"/>
                                        <p:tgtEl>
                                          <p:spTgt spid="225"/>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42"/>
                                        </p:tgtEl>
                                        <p:attrNameLst>
                                          <p:attrName>style.visibility</p:attrName>
                                        </p:attrNameLst>
                                      </p:cBhvr>
                                      <p:to>
                                        <p:strVal val="visible"/>
                                      </p:to>
                                    </p:set>
                                    <p:animEffect transition="in" filter="fade">
                                      <p:cBhvr>
                                        <p:cTn id="156" dur="500"/>
                                        <p:tgtEl>
                                          <p:spTgt spid="42"/>
                                        </p:tgtEl>
                                      </p:cBhvr>
                                    </p:animEffect>
                                  </p:childTnLst>
                                </p:cTn>
                              </p:par>
                              <p:par>
                                <p:cTn id="157" presetID="10" presetClass="entr" presetSubtype="0" fill="hold" grpId="0" nodeType="withEffect">
                                  <p:stCondLst>
                                    <p:cond delay="0"/>
                                  </p:stCondLst>
                                  <p:childTnLst>
                                    <p:set>
                                      <p:cBhvr>
                                        <p:cTn id="158" dur="1" fill="hold">
                                          <p:stCondLst>
                                            <p:cond delay="0"/>
                                          </p:stCondLst>
                                        </p:cTn>
                                        <p:tgtEl>
                                          <p:spTgt spid="43"/>
                                        </p:tgtEl>
                                        <p:attrNameLst>
                                          <p:attrName>style.visibility</p:attrName>
                                        </p:attrNameLst>
                                      </p:cBhvr>
                                      <p:to>
                                        <p:strVal val="visible"/>
                                      </p:to>
                                    </p:set>
                                    <p:animEffect transition="in" filter="fade">
                                      <p:cBhvr>
                                        <p:cTn id="15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P spid="199" grpId="0"/>
      <p:bldP spid="201" grpId="0" animBg="1"/>
      <p:bldP spid="204" grpId="0" animBg="1"/>
      <p:bldP spid="210" grpId="0" animBg="1"/>
      <p:bldP spid="212" grpId="0"/>
      <p:bldP spid="213" grpId="0" animBg="1"/>
      <p:bldP spid="216" grpId="0" animBg="1"/>
      <p:bldP spid="222" grpId="0" animBg="1"/>
      <p:bldP spid="225" grpId="0"/>
      <p:bldP spid="227" grpId="0" animBg="1"/>
      <p:bldP spid="2" grpId="0" animBg="1"/>
      <p:bldP spid="39" grpId="0" animBg="1"/>
      <p:bldP spid="40" grpId="0" animBg="1"/>
      <p:bldP spid="42" grpId="0" animBg="1"/>
      <p:bldP spid="43" grpId="0" animBg="1"/>
      <p:bldP spid="41" grpId="0"/>
      <p:bldP spid="41" grpId="1"/>
      <p:bldP spid="200" grpId="0"/>
      <p:bldP spid="200"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cxnSp>
        <p:nvCxnSpPr>
          <p:cNvPr id="34" name="连接符: 肘形 33">
            <a:extLst>
              <a:ext uri="{FF2B5EF4-FFF2-40B4-BE49-F238E27FC236}">
                <a16:creationId xmlns:a16="http://schemas.microsoft.com/office/drawing/2014/main" id="{EF44BA10-A3F3-4335-A7DB-018BD6D94E10}"/>
              </a:ext>
            </a:extLst>
          </p:cNvPr>
          <p:cNvCxnSpPr>
            <a:cxnSpLocks/>
          </p:cNvCxnSpPr>
          <p:nvPr/>
        </p:nvCxnSpPr>
        <p:spPr>
          <a:xfrm>
            <a:off x="2832030" y="1806435"/>
            <a:ext cx="981780" cy="936762"/>
          </a:xfrm>
          <a:prstGeom prst="bentConnector3">
            <a:avLst>
              <a:gd name="adj1" fmla="val 50000"/>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7" name="连接符: 肘形 56">
            <a:extLst>
              <a:ext uri="{FF2B5EF4-FFF2-40B4-BE49-F238E27FC236}">
                <a16:creationId xmlns:a16="http://schemas.microsoft.com/office/drawing/2014/main" id="{620058C2-736E-4AB5-BFB7-75DE30983769}"/>
              </a:ext>
            </a:extLst>
          </p:cNvPr>
          <p:cNvCxnSpPr>
            <a:cxnSpLocks/>
          </p:cNvCxnSpPr>
          <p:nvPr/>
        </p:nvCxnSpPr>
        <p:spPr>
          <a:xfrm flipV="1">
            <a:off x="2250055" y="3083614"/>
            <a:ext cx="1599572" cy="1420795"/>
          </a:xfrm>
          <a:prstGeom prst="bentConnector3">
            <a:avLst>
              <a:gd name="adj1" fmla="val 66427"/>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pic>
        <p:nvPicPr>
          <p:cNvPr id="101" name="图片 100" descr="文本&#10;&#10;描述已自动生成">
            <a:extLst>
              <a:ext uri="{FF2B5EF4-FFF2-40B4-BE49-F238E27FC236}">
                <a16:creationId xmlns:a16="http://schemas.microsoft.com/office/drawing/2014/main" id="{85D1430E-79B9-41F0-AE65-62611A8D4E4B}"/>
              </a:ext>
            </a:extLst>
          </p:cNvPr>
          <p:cNvPicPr>
            <a:picLocks noChangeAspect="1"/>
          </p:cNvPicPr>
          <p:nvPr/>
        </p:nvPicPr>
        <p:blipFill>
          <a:blip r:embed="rId3"/>
          <a:stretch>
            <a:fillRect/>
          </a:stretch>
        </p:blipFill>
        <p:spPr>
          <a:xfrm>
            <a:off x="3410571" y="947381"/>
            <a:ext cx="2635745" cy="3832130"/>
          </a:xfrm>
          <a:prstGeom prst="rect">
            <a:avLst/>
          </a:prstGeom>
        </p:spPr>
      </p:pic>
      <p:sp>
        <p:nvSpPr>
          <p:cNvPr id="232" name="Google Shape;232;p31"/>
          <p:cNvSpPr/>
          <p:nvPr/>
        </p:nvSpPr>
        <p:spPr>
          <a:xfrm>
            <a:off x="3738313" y="2445325"/>
            <a:ext cx="4775066" cy="979771"/>
          </a:xfrm>
          <a:prstGeom prst="roundRect">
            <a:avLst>
              <a:gd name="adj" fmla="val 16667"/>
            </a:avLst>
          </a:prstGeom>
          <a:noFill/>
          <a:ln>
            <a:solidFill>
              <a:srgbClr val="0070C0"/>
            </a:solidFill>
          </a:ln>
        </p:spPr>
        <p:txBody>
          <a:bodyPr spcFirstLastPara="1" wrap="square" lIns="91425" tIns="91425" rIns="91425" bIns="91425" anchor="ctr" anchorCtr="0">
            <a:noAutofit/>
          </a:bodyPr>
          <a:lstStyle/>
          <a:p>
            <a:pPr lvl="0" algn="l" rtl="0">
              <a:spcBef>
                <a:spcPts val="0"/>
              </a:spcBef>
              <a:spcAft>
                <a:spcPts val="0"/>
              </a:spcAft>
            </a:pPr>
            <a:r>
              <a:rPr lang="en-US" sz="1200" dirty="0">
                <a:latin typeface="Arabic Typesetting" panose="03020402040406030203" pitchFamily="66" charset="-78"/>
                <a:cs typeface="Arabic Typesetting" panose="03020402040406030203" pitchFamily="66" charset="-78"/>
              </a:rPr>
              <a:t> </a:t>
            </a:r>
          </a:p>
          <a:p>
            <a:pPr marL="171450" lvl="0" indent="-171450" algn="l" rtl="0">
              <a:spcBef>
                <a:spcPts val="0"/>
              </a:spcBef>
              <a:spcAft>
                <a:spcPts val="0"/>
              </a:spcAft>
              <a:buFont typeface="Arial" panose="020B0604020202020204" pitchFamily="34" charset="0"/>
              <a:buChar char="•"/>
            </a:pPr>
            <a:r>
              <a:rPr lang="en-US" sz="1200" dirty="0">
                <a:latin typeface="Arabic Typesetting" panose="03020402040406030203" pitchFamily="66" charset="-78"/>
                <a:cs typeface="Arabic Typesetting" panose="03020402040406030203" pitchFamily="66" charset="-78"/>
              </a:rPr>
              <a:t>Hyundai Motor Group units and its chairman have agreed to buy an 80% stake in robot maker Boston Dynamics from SoftBank Group Corp, Hyundai Motor Group said on Friday. </a:t>
            </a:r>
          </a:p>
          <a:p>
            <a:pPr marL="171450" lvl="0" indent="-171450" algn="l" rtl="0">
              <a:spcBef>
                <a:spcPts val="0"/>
              </a:spcBef>
              <a:spcAft>
                <a:spcPts val="0"/>
              </a:spcAft>
              <a:buFont typeface="Arial" panose="020B0604020202020204" pitchFamily="34" charset="0"/>
              <a:buChar char="•"/>
            </a:pPr>
            <a:r>
              <a:rPr lang="en-US" sz="1200" dirty="0">
                <a:latin typeface="Arabic Typesetting" panose="03020402040406030203" pitchFamily="66" charset="-78"/>
                <a:cs typeface="Arabic Typesetting" panose="03020402040406030203" pitchFamily="66" charset="-78"/>
              </a:rPr>
              <a:t>"The transaction will unite capabilities of Hyundai Motor Group and Boston Dynamics to spearhead innovation in future mobility," Chung said in a statement</a:t>
            </a:r>
            <a:endParaRPr sz="2000" dirty="0">
              <a:latin typeface="Arabic Typesetting" panose="03020402040406030203" pitchFamily="66" charset="-78"/>
              <a:cs typeface="Arabic Typesetting" panose="03020402040406030203" pitchFamily="66" charset="-78"/>
            </a:endParaRPr>
          </a:p>
        </p:txBody>
      </p:sp>
      <p:sp>
        <p:nvSpPr>
          <p:cNvPr id="233" name="Google Shape;233;p31"/>
          <p:cNvSpPr txBox="1"/>
          <p:nvPr/>
        </p:nvSpPr>
        <p:spPr>
          <a:xfrm>
            <a:off x="3582238" y="2173435"/>
            <a:ext cx="1730207" cy="27189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Open Sans"/>
              <a:ea typeface="Open Sans"/>
              <a:cs typeface="Open Sans"/>
              <a:sym typeface="Open Sans"/>
            </a:endParaRPr>
          </a:p>
        </p:txBody>
      </p:sp>
      <p:sp>
        <p:nvSpPr>
          <p:cNvPr id="239" name="Google Shape;239;p31"/>
          <p:cNvSpPr txBox="1">
            <a:spLocks noGrp="1"/>
          </p:cNvSpPr>
          <p:nvPr>
            <p:ph type="sldNum" idx="12"/>
          </p:nvPr>
        </p:nvSpPr>
        <p:spPr>
          <a:xfrm>
            <a:off x="8354925" y="4749900"/>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dirty="0"/>
          </a:p>
        </p:txBody>
      </p:sp>
      <p:sp>
        <p:nvSpPr>
          <p:cNvPr id="240" name="Google Shape;240;p31"/>
          <p:cNvSpPr/>
          <p:nvPr/>
        </p:nvSpPr>
        <p:spPr>
          <a:xfrm>
            <a:off x="3729166" y="3655564"/>
            <a:ext cx="4831994" cy="1150737"/>
          </a:xfrm>
          <a:prstGeom prst="roundRect">
            <a:avLst>
              <a:gd name="adj" fmla="val 16667"/>
            </a:avLst>
          </a:prstGeom>
          <a:noFill/>
          <a:ln>
            <a:solidFill>
              <a:srgbClr val="7030A0"/>
            </a:solidFill>
          </a:ln>
        </p:spPr>
        <p:txBody>
          <a:bodyPr spcFirstLastPara="1" wrap="square" lIns="91425" tIns="91425" rIns="91425" bIns="91425" anchor="ctr" anchorCtr="0">
            <a:noAutofit/>
          </a:bodyPr>
          <a:lstStyle/>
          <a:p>
            <a:pPr marL="171450" marR="0" lvl="0" indent="-171450" algn="l" rtl="0">
              <a:lnSpc>
                <a:spcPct val="100000"/>
              </a:lnSpc>
              <a:spcBef>
                <a:spcPts val="0"/>
              </a:spcBef>
              <a:spcAft>
                <a:spcPts val="0"/>
              </a:spcAft>
              <a:buFont typeface="Arial" panose="020B0604020202020204" pitchFamily="34" charset="0"/>
              <a:buChar char="•"/>
            </a:pPr>
            <a:endParaRPr lang="en-US" altLang="zh-CN" sz="1200" dirty="0">
              <a:latin typeface="Arabic Typesetting" panose="03020402040406030203" pitchFamily="66" charset="-78"/>
              <a:cs typeface="Arabic Typesetting" panose="03020402040406030203" pitchFamily="66" charset="-78"/>
            </a:endParaRPr>
          </a:p>
          <a:p>
            <a:pPr marL="171450" marR="0" lvl="0" indent="-171450" algn="l" rtl="0">
              <a:lnSpc>
                <a:spcPct val="100000"/>
              </a:lnSpc>
              <a:spcBef>
                <a:spcPts val="0"/>
              </a:spcBef>
              <a:spcAft>
                <a:spcPts val="0"/>
              </a:spcAft>
              <a:buFont typeface="Arial" panose="020B0604020202020204" pitchFamily="34" charset="0"/>
              <a:buChar char="•"/>
            </a:pPr>
            <a:r>
              <a:rPr lang="en-US" altLang="zh-CN" sz="1200" dirty="0">
                <a:latin typeface="Arabic Typesetting" panose="03020402040406030203" pitchFamily="66" charset="-78"/>
                <a:cs typeface="Arabic Typesetting" panose="03020402040406030203" pitchFamily="66" charset="-78"/>
              </a:rPr>
              <a:t>Hyundai Motor says it has agreed to buy an 80% stake in robot maker Boston Dynamics from SoftBank Group Corp. The deal values the robot firm at $1.1 billion, suggesting Hyundai offered $880 million for the 80% stake.</a:t>
            </a:r>
          </a:p>
          <a:p>
            <a:pPr marL="171450" marR="0" lvl="0" indent="-171450" algn="l" rtl="0">
              <a:lnSpc>
                <a:spcPct val="100000"/>
              </a:lnSpc>
              <a:spcBef>
                <a:spcPts val="0"/>
              </a:spcBef>
              <a:spcAft>
                <a:spcPts val="0"/>
              </a:spcAft>
              <a:buFont typeface="Arial" panose="020B0604020202020204" pitchFamily="34" charset="0"/>
              <a:buChar char="•"/>
            </a:pPr>
            <a:r>
              <a:rPr lang="en-US" altLang="zh-CN" sz="1200" dirty="0">
                <a:latin typeface="Arabic Typesetting" panose="03020402040406030203" pitchFamily="66" charset="-78"/>
                <a:cs typeface="Arabic Typesetting" panose="03020402040406030203" pitchFamily="66" charset="-78"/>
              </a:rPr>
              <a:t> Hyundai can leverage robot technology to expand automation at its unionized car factories, as well as design autonomous vehicles</a:t>
            </a:r>
          </a:p>
        </p:txBody>
      </p:sp>
      <p:sp>
        <p:nvSpPr>
          <p:cNvPr id="242" name="Google Shape;242;p31"/>
          <p:cNvSpPr txBox="1">
            <a:spLocks noGrp="1"/>
          </p:cNvSpPr>
          <p:nvPr>
            <p:ph type="title"/>
          </p:nvPr>
        </p:nvSpPr>
        <p:spPr>
          <a:xfrm>
            <a:off x="609500" y="260100"/>
            <a:ext cx="8520600" cy="49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800" dirty="0"/>
              <a:t>T5 Transformer Is More Accurate and More Efficient   </a:t>
            </a:r>
            <a:endParaRPr sz="2500" b="0" dirty="0"/>
          </a:p>
        </p:txBody>
      </p:sp>
      <p:sp>
        <p:nvSpPr>
          <p:cNvPr id="29" name="文本框 28">
            <a:extLst>
              <a:ext uri="{FF2B5EF4-FFF2-40B4-BE49-F238E27FC236}">
                <a16:creationId xmlns:a16="http://schemas.microsoft.com/office/drawing/2014/main" id="{39A3D72C-3256-4D60-ACC4-636F3D8FBD27}"/>
              </a:ext>
            </a:extLst>
          </p:cNvPr>
          <p:cNvSpPr txBox="1"/>
          <p:nvPr/>
        </p:nvSpPr>
        <p:spPr>
          <a:xfrm>
            <a:off x="9568342" y="203520"/>
            <a:ext cx="1919861" cy="738664"/>
          </a:xfrm>
          <a:prstGeom prst="rect">
            <a:avLst/>
          </a:prstGeom>
          <a:noFill/>
        </p:spPr>
        <p:txBody>
          <a:bodyPr wrap="square" rtlCol="0">
            <a:spAutoFit/>
          </a:bodyPr>
          <a:lstStyle/>
          <a:p>
            <a:r>
              <a:rPr lang="en-US" altLang="zh-CN" dirty="0"/>
              <a:t>More information</a:t>
            </a:r>
          </a:p>
          <a:p>
            <a:r>
              <a:rPr lang="en-US" altLang="zh-CN" dirty="0"/>
              <a:t>More precise</a:t>
            </a:r>
          </a:p>
          <a:p>
            <a:r>
              <a:rPr lang="en-US" altLang="zh-CN" dirty="0"/>
              <a:t>More Concise</a:t>
            </a:r>
          </a:p>
        </p:txBody>
      </p:sp>
      <p:pic>
        <p:nvPicPr>
          <p:cNvPr id="6" name="图片 5" descr="手机屏幕截图&#10;&#10;描述已自动生成">
            <a:extLst>
              <a:ext uri="{FF2B5EF4-FFF2-40B4-BE49-F238E27FC236}">
                <a16:creationId xmlns:a16="http://schemas.microsoft.com/office/drawing/2014/main" id="{BA7A0E29-F27C-4633-929F-46F7A66DF2B2}"/>
              </a:ext>
            </a:extLst>
          </p:cNvPr>
          <p:cNvPicPr>
            <a:picLocks noChangeAspect="1"/>
          </p:cNvPicPr>
          <p:nvPr/>
        </p:nvPicPr>
        <p:blipFill>
          <a:blip r:embed="rId4"/>
          <a:stretch>
            <a:fillRect/>
          </a:stretch>
        </p:blipFill>
        <p:spPr>
          <a:xfrm>
            <a:off x="3667035" y="942184"/>
            <a:ext cx="4632378" cy="1402099"/>
          </a:xfrm>
          <a:prstGeom prst="rect">
            <a:avLst/>
          </a:prstGeom>
        </p:spPr>
      </p:pic>
      <p:sp>
        <p:nvSpPr>
          <p:cNvPr id="11" name="矩形: 圆角 10">
            <a:extLst>
              <a:ext uri="{FF2B5EF4-FFF2-40B4-BE49-F238E27FC236}">
                <a16:creationId xmlns:a16="http://schemas.microsoft.com/office/drawing/2014/main" id="{9D991989-9918-4FD0-A913-DEF1AEF6CBFD}"/>
              </a:ext>
            </a:extLst>
          </p:cNvPr>
          <p:cNvSpPr/>
          <p:nvPr/>
        </p:nvSpPr>
        <p:spPr>
          <a:xfrm>
            <a:off x="3582238" y="2364269"/>
            <a:ext cx="1730207" cy="228389"/>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US" altLang="zh-CN" sz="1100" b="1" dirty="0">
                <a:latin typeface="Open Sans"/>
                <a:ea typeface="Open Sans"/>
                <a:cs typeface="Open Sans"/>
                <a:sym typeface="Open Sans"/>
              </a:rPr>
              <a:t>Traditional Algorithm:</a:t>
            </a:r>
          </a:p>
        </p:txBody>
      </p:sp>
      <p:sp>
        <p:nvSpPr>
          <p:cNvPr id="24" name="矩形: 圆角 23">
            <a:extLst>
              <a:ext uri="{FF2B5EF4-FFF2-40B4-BE49-F238E27FC236}">
                <a16:creationId xmlns:a16="http://schemas.microsoft.com/office/drawing/2014/main" id="{4CF9DBEF-E628-470F-98E2-BFD5394BD90D}"/>
              </a:ext>
            </a:extLst>
          </p:cNvPr>
          <p:cNvSpPr/>
          <p:nvPr/>
        </p:nvSpPr>
        <p:spPr>
          <a:xfrm>
            <a:off x="3582238" y="3575635"/>
            <a:ext cx="1320203" cy="228389"/>
          </a:xfrm>
          <a:prstGeom prst="round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l" rtl="0">
              <a:spcBef>
                <a:spcPts val="0"/>
              </a:spcBef>
              <a:spcAft>
                <a:spcPts val="0"/>
              </a:spcAft>
              <a:buNone/>
            </a:pPr>
            <a:r>
              <a:rPr lang="en-US" altLang="zh-CN" sz="1100" b="1" dirty="0">
                <a:latin typeface="Open Sans"/>
                <a:ea typeface="Open Sans"/>
                <a:cs typeface="Open Sans"/>
                <a:sym typeface="Open Sans"/>
              </a:rPr>
              <a:t>T5 Transformer:</a:t>
            </a:r>
          </a:p>
        </p:txBody>
      </p:sp>
      <p:sp>
        <p:nvSpPr>
          <p:cNvPr id="12" name="矩形 11">
            <a:extLst>
              <a:ext uri="{FF2B5EF4-FFF2-40B4-BE49-F238E27FC236}">
                <a16:creationId xmlns:a16="http://schemas.microsoft.com/office/drawing/2014/main" id="{18885757-8348-457B-9A0B-E784351D43E0}"/>
              </a:ext>
            </a:extLst>
          </p:cNvPr>
          <p:cNvSpPr/>
          <p:nvPr/>
        </p:nvSpPr>
        <p:spPr>
          <a:xfrm>
            <a:off x="7186005" y="1279566"/>
            <a:ext cx="649183" cy="150904"/>
          </a:xfrm>
          <a:prstGeom prst="rect">
            <a:avLst/>
          </a:prstGeom>
          <a:solidFill>
            <a:srgbClr val="0070C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B34A1678-C2D6-42ED-A89F-31FD783B199C}"/>
              </a:ext>
            </a:extLst>
          </p:cNvPr>
          <p:cNvSpPr/>
          <p:nvPr/>
        </p:nvSpPr>
        <p:spPr>
          <a:xfrm>
            <a:off x="6993636" y="2672045"/>
            <a:ext cx="522516" cy="163309"/>
          </a:xfrm>
          <a:prstGeom prst="rect">
            <a:avLst/>
          </a:prstGeom>
          <a:solidFill>
            <a:srgbClr val="0070C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a:extLst>
              <a:ext uri="{FF2B5EF4-FFF2-40B4-BE49-F238E27FC236}">
                <a16:creationId xmlns:a16="http://schemas.microsoft.com/office/drawing/2014/main" id="{7431A2EF-17AE-4690-9AFB-0133F2D1D9E0}"/>
              </a:ext>
            </a:extLst>
          </p:cNvPr>
          <p:cNvSpPr/>
          <p:nvPr/>
        </p:nvSpPr>
        <p:spPr>
          <a:xfrm>
            <a:off x="5954031" y="3866750"/>
            <a:ext cx="499856" cy="131883"/>
          </a:xfrm>
          <a:prstGeom prst="rect">
            <a:avLst/>
          </a:prstGeom>
          <a:solidFill>
            <a:srgbClr val="7030A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a:extLst>
              <a:ext uri="{FF2B5EF4-FFF2-40B4-BE49-F238E27FC236}">
                <a16:creationId xmlns:a16="http://schemas.microsoft.com/office/drawing/2014/main" id="{5EAB242D-5680-4E91-8F11-1785D7DECB3F}"/>
              </a:ext>
            </a:extLst>
          </p:cNvPr>
          <p:cNvSpPr/>
          <p:nvPr/>
        </p:nvSpPr>
        <p:spPr>
          <a:xfrm>
            <a:off x="4056680" y="4230933"/>
            <a:ext cx="515319" cy="120520"/>
          </a:xfrm>
          <a:prstGeom prst="rect">
            <a:avLst/>
          </a:prstGeom>
          <a:solidFill>
            <a:srgbClr val="7030A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a:extLst>
              <a:ext uri="{FF2B5EF4-FFF2-40B4-BE49-F238E27FC236}">
                <a16:creationId xmlns:a16="http://schemas.microsoft.com/office/drawing/2014/main" id="{A7B28E54-2286-4DC5-A359-C9FEAC6CB64F}"/>
              </a:ext>
            </a:extLst>
          </p:cNvPr>
          <p:cNvSpPr/>
          <p:nvPr/>
        </p:nvSpPr>
        <p:spPr>
          <a:xfrm>
            <a:off x="6465443" y="4069434"/>
            <a:ext cx="499856" cy="131882"/>
          </a:xfrm>
          <a:prstGeom prst="rect">
            <a:avLst/>
          </a:prstGeom>
          <a:solidFill>
            <a:srgbClr val="7030A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矩形 65">
            <a:extLst>
              <a:ext uri="{FF2B5EF4-FFF2-40B4-BE49-F238E27FC236}">
                <a16:creationId xmlns:a16="http://schemas.microsoft.com/office/drawing/2014/main" id="{2F82A731-D5FE-4CF1-B4E9-0D090CDCD563}"/>
              </a:ext>
            </a:extLst>
          </p:cNvPr>
          <p:cNvSpPr/>
          <p:nvPr/>
        </p:nvSpPr>
        <p:spPr>
          <a:xfrm>
            <a:off x="4653520" y="4415745"/>
            <a:ext cx="3781123" cy="131883"/>
          </a:xfrm>
          <a:prstGeom prst="rect">
            <a:avLst/>
          </a:prstGeom>
          <a:solidFill>
            <a:srgbClr val="7030A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a:extLst>
              <a:ext uri="{FF2B5EF4-FFF2-40B4-BE49-F238E27FC236}">
                <a16:creationId xmlns:a16="http://schemas.microsoft.com/office/drawing/2014/main" id="{0FDC3022-CAD6-4454-B652-316E40F347A8}"/>
              </a:ext>
            </a:extLst>
          </p:cNvPr>
          <p:cNvSpPr/>
          <p:nvPr/>
        </p:nvSpPr>
        <p:spPr>
          <a:xfrm>
            <a:off x="4025634" y="4590422"/>
            <a:ext cx="1320203" cy="120520"/>
          </a:xfrm>
          <a:prstGeom prst="rect">
            <a:avLst/>
          </a:prstGeom>
          <a:solidFill>
            <a:srgbClr val="7030A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69">
            <a:extLst>
              <a:ext uri="{FF2B5EF4-FFF2-40B4-BE49-F238E27FC236}">
                <a16:creationId xmlns:a16="http://schemas.microsoft.com/office/drawing/2014/main" id="{FC603423-318C-4F8F-9253-6596ECD8F3EE}"/>
              </a:ext>
            </a:extLst>
          </p:cNvPr>
          <p:cNvSpPr/>
          <p:nvPr/>
        </p:nvSpPr>
        <p:spPr>
          <a:xfrm>
            <a:off x="6159072" y="1293631"/>
            <a:ext cx="649183" cy="150904"/>
          </a:xfrm>
          <a:prstGeom prst="rect">
            <a:avLst/>
          </a:prstGeom>
          <a:solidFill>
            <a:srgbClr val="7030A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矩形 70">
            <a:extLst>
              <a:ext uri="{FF2B5EF4-FFF2-40B4-BE49-F238E27FC236}">
                <a16:creationId xmlns:a16="http://schemas.microsoft.com/office/drawing/2014/main" id="{7FBF0A51-30DA-4A57-856B-C9C09C0EB1EF}"/>
              </a:ext>
            </a:extLst>
          </p:cNvPr>
          <p:cNvSpPr/>
          <p:nvPr/>
        </p:nvSpPr>
        <p:spPr>
          <a:xfrm>
            <a:off x="7059891" y="1110331"/>
            <a:ext cx="503304" cy="154190"/>
          </a:xfrm>
          <a:prstGeom prst="rect">
            <a:avLst/>
          </a:prstGeom>
          <a:solidFill>
            <a:srgbClr val="7030A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a:extLst>
              <a:ext uri="{FF2B5EF4-FFF2-40B4-BE49-F238E27FC236}">
                <a16:creationId xmlns:a16="http://schemas.microsoft.com/office/drawing/2014/main" id="{167816A6-2542-4F6B-B0EF-20B60C5AFF1E}"/>
              </a:ext>
            </a:extLst>
          </p:cNvPr>
          <p:cNvSpPr/>
          <p:nvPr/>
        </p:nvSpPr>
        <p:spPr>
          <a:xfrm>
            <a:off x="5285756" y="1680516"/>
            <a:ext cx="2880168" cy="141149"/>
          </a:xfrm>
          <a:prstGeom prst="rect">
            <a:avLst/>
          </a:prstGeom>
          <a:solidFill>
            <a:srgbClr val="7030A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矩形 72">
            <a:extLst>
              <a:ext uri="{FF2B5EF4-FFF2-40B4-BE49-F238E27FC236}">
                <a16:creationId xmlns:a16="http://schemas.microsoft.com/office/drawing/2014/main" id="{F84C1341-5F11-42BE-B556-68FCA0934FFD}"/>
              </a:ext>
            </a:extLst>
          </p:cNvPr>
          <p:cNvSpPr/>
          <p:nvPr/>
        </p:nvSpPr>
        <p:spPr>
          <a:xfrm>
            <a:off x="4549515" y="1837466"/>
            <a:ext cx="1320513" cy="136872"/>
          </a:xfrm>
          <a:prstGeom prst="rect">
            <a:avLst/>
          </a:prstGeom>
          <a:solidFill>
            <a:srgbClr val="7030A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a16="http://schemas.microsoft.com/office/drawing/2014/main" id="{946CB40C-8D7A-468F-8F42-F63A04583607}"/>
              </a:ext>
            </a:extLst>
          </p:cNvPr>
          <p:cNvSpPr/>
          <p:nvPr/>
        </p:nvSpPr>
        <p:spPr>
          <a:xfrm>
            <a:off x="493450" y="4444021"/>
            <a:ext cx="2635745" cy="385786"/>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8BF9CBEF-86A5-46B6-897B-56A671C8CF0B}"/>
              </a:ext>
            </a:extLst>
          </p:cNvPr>
          <p:cNvSpPr/>
          <p:nvPr/>
        </p:nvSpPr>
        <p:spPr>
          <a:xfrm>
            <a:off x="550272" y="1604628"/>
            <a:ext cx="2578923" cy="455258"/>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矩形 103">
            <a:extLst>
              <a:ext uri="{FF2B5EF4-FFF2-40B4-BE49-F238E27FC236}">
                <a16:creationId xmlns:a16="http://schemas.microsoft.com/office/drawing/2014/main" id="{65CC5B17-46D9-4D21-8376-79EB3945FC6C}"/>
              </a:ext>
            </a:extLst>
          </p:cNvPr>
          <p:cNvSpPr/>
          <p:nvPr/>
        </p:nvSpPr>
        <p:spPr>
          <a:xfrm>
            <a:off x="7192791" y="1290020"/>
            <a:ext cx="642397" cy="131823"/>
          </a:xfrm>
          <a:prstGeom prst="rect">
            <a:avLst/>
          </a:prstGeom>
          <a:solidFill>
            <a:srgbClr val="7030A0">
              <a:alpha val="2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文本框 106">
            <a:extLst>
              <a:ext uri="{FF2B5EF4-FFF2-40B4-BE49-F238E27FC236}">
                <a16:creationId xmlns:a16="http://schemas.microsoft.com/office/drawing/2014/main" id="{E2B62D8A-2108-4455-8BB6-BC3ADEE7A553}"/>
              </a:ext>
            </a:extLst>
          </p:cNvPr>
          <p:cNvSpPr txBox="1"/>
          <p:nvPr/>
        </p:nvSpPr>
        <p:spPr>
          <a:xfrm>
            <a:off x="3359216" y="1881038"/>
            <a:ext cx="2187340" cy="369332"/>
          </a:xfrm>
          <a:prstGeom prst="rect">
            <a:avLst/>
          </a:prstGeom>
          <a:noFill/>
        </p:spPr>
        <p:txBody>
          <a:bodyPr wrap="square" rtlCol="0">
            <a:spAutoFit/>
          </a:bodyPr>
          <a:lstStyle/>
          <a:p>
            <a:r>
              <a:rPr lang="en-US" altLang="zh-CN" sz="1800" dirty="0">
                <a:solidFill>
                  <a:schemeClr val="bg1"/>
                </a:solidFill>
                <a:latin typeface="Aharoni" panose="02010803020104030203" pitchFamily="2" charset="-79"/>
                <a:cs typeface="Aharoni" panose="02010803020104030203" pitchFamily="2" charset="-79"/>
              </a:rPr>
              <a:t>More Information</a:t>
            </a:r>
          </a:p>
        </p:txBody>
      </p:sp>
      <p:sp>
        <p:nvSpPr>
          <p:cNvPr id="109" name="文本框 108">
            <a:extLst>
              <a:ext uri="{FF2B5EF4-FFF2-40B4-BE49-F238E27FC236}">
                <a16:creationId xmlns:a16="http://schemas.microsoft.com/office/drawing/2014/main" id="{E1AF6E3A-A5B6-4C06-B2B3-DEDA40738FA9}"/>
              </a:ext>
            </a:extLst>
          </p:cNvPr>
          <p:cNvSpPr txBox="1"/>
          <p:nvPr/>
        </p:nvSpPr>
        <p:spPr>
          <a:xfrm>
            <a:off x="3619098" y="2762488"/>
            <a:ext cx="1905803" cy="369332"/>
          </a:xfrm>
          <a:prstGeom prst="rect">
            <a:avLst/>
          </a:prstGeom>
          <a:noFill/>
        </p:spPr>
        <p:txBody>
          <a:bodyPr wrap="square">
            <a:spAutoFit/>
          </a:bodyPr>
          <a:lstStyle/>
          <a:p>
            <a:r>
              <a:rPr lang="en-US" altLang="zh-CN" sz="1800" dirty="0">
                <a:solidFill>
                  <a:schemeClr val="bg1"/>
                </a:solidFill>
                <a:latin typeface="Aharoni" panose="02010803020104030203" pitchFamily="2" charset="-79"/>
                <a:cs typeface="Aharoni" panose="02010803020104030203" pitchFamily="2" charset="-79"/>
              </a:rPr>
              <a:t>More Concise</a:t>
            </a:r>
          </a:p>
        </p:txBody>
      </p:sp>
      <p:sp>
        <p:nvSpPr>
          <p:cNvPr id="33" name="矩形: 单圆角 32">
            <a:extLst>
              <a:ext uri="{FF2B5EF4-FFF2-40B4-BE49-F238E27FC236}">
                <a16:creationId xmlns:a16="http://schemas.microsoft.com/office/drawing/2014/main" id="{C46D0E11-02F6-4CE8-8C6B-4D9ACBAFDB2F}"/>
              </a:ext>
            </a:extLst>
          </p:cNvPr>
          <p:cNvSpPr/>
          <p:nvPr/>
        </p:nvSpPr>
        <p:spPr>
          <a:xfrm>
            <a:off x="38501" y="1703070"/>
            <a:ext cx="9144000" cy="1737360"/>
          </a:xfrm>
          <a:prstGeom prst="round1Rect">
            <a:avLst/>
          </a:prstGeom>
          <a:solidFill>
            <a:srgbClr val="EF6C00">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单圆角 34">
            <a:extLst>
              <a:ext uri="{FF2B5EF4-FFF2-40B4-BE49-F238E27FC236}">
                <a16:creationId xmlns:a16="http://schemas.microsoft.com/office/drawing/2014/main" id="{37931207-E45A-48C0-8166-C8B7E6C3BB48}"/>
              </a:ext>
            </a:extLst>
          </p:cNvPr>
          <p:cNvSpPr/>
          <p:nvPr/>
        </p:nvSpPr>
        <p:spPr>
          <a:xfrm>
            <a:off x="2993893" y="1709449"/>
            <a:ext cx="2844265" cy="1713525"/>
          </a:xfrm>
          <a:prstGeom prst="round1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a:extLst>
              <a:ext uri="{FF2B5EF4-FFF2-40B4-BE49-F238E27FC236}">
                <a16:creationId xmlns:a16="http://schemas.microsoft.com/office/drawing/2014/main" id="{8FE5A411-5DF4-4CC8-B441-F2E10AD8B3B8}"/>
              </a:ext>
            </a:extLst>
          </p:cNvPr>
          <p:cNvSpPr txBox="1"/>
          <p:nvPr/>
        </p:nvSpPr>
        <p:spPr>
          <a:xfrm>
            <a:off x="3643162" y="2316941"/>
            <a:ext cx="1621857" cy="369332"/>
          </a:xfrm>
          <a:prstGeom prst="rect">
            <a:avLst/>
          </a:prstGeom>
          <a:noFill/>
        </p:spPr>
        <p:txBody>
          <a:bodyPr wrap="square">
            <a:spAutoFit/>
          </a:bodyPr>
          <a:lstStyle/>
          <a:p>
            <a:r>
              <a:rPr lang="en-US" altLang="zh-CN" sz="1800" dirty="0">
                <a:solidFill>
                  <a:schemeClr val="bg1"/>
                </a:solidFill>
                <a:latin typeface="Aharoni" panose="02010803020104030203" pitchFamily="2" charset="-79"/>
                <a:cs typeface="Aharoni" panose="02010803020104030203" pitchFamily="2" charset="-79"/>
              </a:rPr>
              <a:t>More Precise</a:t>
            </a:r>
          </a:p>
        </p:txBody>
      </p:sp>
      <p:sp>
        <p:nvSpPr>
          <p:cNvPr id="37" name="文本框 36">
            <a:extLst>
              <a:ext uri="{FF2B5EF4-FFF2-40B4-BE49-F238E27FC236}">
                <a16:creationId xmlns:a16="http://schemas.microsoft.com/office/drawing/2014/main" id="{8F7D2819-9FD0-41B8-B351-BA31B0254EFE}"/>
              </a:ext>
            </a:extLst>
          </p:cNvPr>
          <p:cNvSpPr txBox="1"/>
          <p:nvPr/>
        </p:nvSpPr>
        <p:spPr>
          <a:xfrm>
            <a:off x="3370051" y="1970890"/>
            <a:ext cx="2133416" cy="369332"/>
          </a:xfrm>
          <a:prstGeom prst="rect">
            <a:avLst/>
          </a:prstGeom>
          <a:noFill/>
        </p:spPr>
        <p:txBody>
          <a:bodyPr wrap="square">
            <a:spAutoFit/>
          </a:bodyPr>
          <a:lstStyle/>
          <a:p>
            <a:r>
              <a:rPr lang="en-US" altLang="zh-CN" sz="1800" dirty="0">
                <a:solidFill>
                  <a:schemeClr val="bg1"/>
                </a:solidFill>
                <a:latin typeface="Aharoni" panose="02010803020104030203" pitchFamily="2" charset="-79"/>
                <a:cs typeface="Aharoni" panose="02010803020104030203" pitchFamily="2" charset="-79"/>
              </a:rPr>
              <a:t>More Information</a:t>
            </a:r>
          </a:p>
        </p:txBody>
      </p:sp>
      <p:sp>
        <p:nvSpPr>
          <p:cNvPr id="38" name="文本框 37">
            <a:extLst>
              <a:ext uri="{FF2B5EF4-FFF2-40B4-BE49-F238E27FC236}">
                <a16:creationId xmlns:a16="http://schemas.microsoft.com/office/drawing/2014/main" id="{1BD72E6A-9A13-4FA8-99E3-113D856C3A1A}"/>
              </a:ext>
            </a:extLst>
          </p:cNvPr>
          <p:cNvSpPr txBox="1"/>
          <p:nvPr/>
        </p:nvSpPr>
        <p:spPr>
          <a:xfrm>
            <a:off x="3629641" y="2671437"/>
            <a:ext cx="2133416" cy="369332"/>
          </a:xfrm>
          <a:prstGeom prst="rect">
            <a:avLst/>
          </a:prstGeom>
          <a:noFill/>
        </p:spPr>
        <p:txBody>
          <a:bodyPr wrap="square">
            <a:spAutoFit/>
          </a:bodyPr>
          <a:lstStyle/>
          <a:p>
            <a:r>
              <a:rPr lang="en-US" altLang="zh-CN" sz="1800" dirty="0">
                <a:solidFill>
                  <a:schemeClr val="bg1"/>
                </a:solidFill>
                <a:latin typeface="Aharoni" panose="02010803020104030203" pitchFamily="2" charset="-79"/>
                <a:cs typeface="Aharoni" panose="02010803020104030203" pitchFamily="2" charset="-79"/>
              </a:rPr>
              <a:t>More Concise</a:t>
            </a:r>
          </a:p>
        </p:txBody>
      </p:sp>
    </p:spTree>
    <p:extLst>
      <p:ext uri="{BB962C8B-B14F-4D97-AF65-F5344CB8AC3E}">
        <p14:creationId xmlns:p14="http://schemas.microsoft.com/office/powerpoint/2010/main" val="1678022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01"/>
                                        </p:tgtEl>
                                        <p:attrNameLst>
                                          <p:attrName>style.visibility</p:attrName>
                                        </p:attrNameLst>
                                      </p:cBhvr>
                                      <p:to>
                                        <p:strVal val="visible"/>
                                      </p:to>
                                    </p:set>
                                    <p:anim calcmode="lin" valueType="num">
                                      <p:cBhvr>
                                        <p:cTn id="7" dur="1000" fill="hold"/>
                                        <p:tgtEl>
                                          <p:spTgt spid="101"/>
                                        </p:tgtEl>
                                        <p:attrNameLst>
                                          <p:attrName>ppt_w</p:attrName>
                                        </p:attrNameLst>
                                      </p:cBhvr>
                                      <p:tavLst>
                                        <p:tav tm="0">
                                          <p:val>
                                            <p:fltVal val="0"/>
                                          </p:val>
                                        </p:tav>
                                        <p:tav tm="100000">
                                          <p:val>
                                            <p:strVal val="#ppt_w"/>
                                          </p:val>
                                        </p:tav>
                                      </p:tavLst>
                                    </p:anim>
                                    <p:anim calcmode="lin" valueType="num">
                                      <p:cBhvr>
                                        <p:cTn id="8" dur="1000" fill="hold"/>
                                        <p:tgtEl>
                                          <p:spTgt spid="101"/>
                                        </p:tgtEl>
                                        <p:attrNameLst>
                                          <p:attrName>ppt_h</p:attrName>
                                        </p:attrNameLst>
                                      </p:cBhvr>
                                      <p:tavLst>
                                        <p:tav tm="0">
                                          <p:val>
                                            <p:fltVal val="0"/>
                                          </p:val>
                                        </p:tav>
                                        <p:tav tm="100000">
                                          <p:val>
                                            <p:strVal val="#ppt_h"/>
                                          </p:val>
                                        </p:tav>
                                      </p:tavLst>
                                    </p:anim>
                                    <p:anim calcmode="lin" valueType="num">
                                      <p:cBhvr>
                                        <p:cTn id="9" dur="1000" fill="hold"/>
                                        <p:tgtEl>
                                          <p:spTgt spid="101"/>
                                        </p:tgtEl>
                                        <p:attrNameLst>
                                          <p:attrName>style.rotation</p:attrName>
                                        </p:attrNameLst>
                                      </p:cBhvr>
                                      <p:tavLst>
                                        <p:tav tm="0">
                                          <p:val>
                                            <p:fltVal val="90"/>
                                          </p:val>
                                        </p:tav>
                                        <p:tav tm="100000">
                                          <p:val>
                                            <p:fltVal val="0"/>
                                          </p:val>
                                        </p:tav>
                                      </p:tavLst>
                                    </p:anim>
                                    <p:animEffect transition="in" filter="fade">
                                      <p:cBhvr>
                                        <p:cTn id="10" dur="1000"/>
                                        <p:tgtEl>
                                          <p:spTgt spid="101"/>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nodeType="clickEffect">
                                  <p:stCondLst>
                                    <p:cond delay="0"/>
                                  </p:stCondLst>
                                  <p:childTnLst>
                                    <p:animMotion origin="layout" path="M -3.88889E-6 -1.23457E-7 L -0.31736 0.02068 " pathEditMode="relative" rAng="0" ptsTypes="AA">
                                      <p:cBhvr>
                                        <p:cTn id="14" dur="2000" fill="hold"/>
                                        <p:tgtEl>
                                          <p:spTgt spid="101"/>
                                        </p:tgtEl>
                                        <p:attrNameLst>
                                          <p:attrName>ppt_x</p:attrName>
                                          <p:attrName>ppt_y</p:attrName>
                                        </p:attrNameLst>
                                      </p:cBhvr>
                                      <p:rCtr x="-15868" y="1019"/>
                                    </p:animMotion>
                                  </p:childTnLst>
                                </p:cTn>
                              </p:par>
                            </p:childTnLst>
                          </p:cTn>
                        </p:par>
                        <p:par>
                          <p:cTn id="15" fill="hold">
                            <p:stCondLst>
                              <p:cond delay="2000"/>
                            </p:stCondLst>
                            <p:childTnLst>
                              <p:par>
                                <p:cTn id="16" presetID="31" presetClass="entr" presetSubtype="0"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1000" fill="hold"/>
                                        <p:tgtEl>
                                          <p:spTgt spid="6"/>
                                        </p:tgtEl>
                                        <p:attrNameLst>
                                          <p:attrName>ppt_w</p:attrName>
                                        </p:attrNameLst>
                                      </p:cBhvr>
                                      <p:tavLst>
                                        <p:tav tm="0">
                                          <p:val>
                                            <p:fltVal val="0"/>
                                          </p:val>
                                        </p:tav>
                                        <p:tav tm="100000">
                                          <p:val>
                                            <p:strVal val="#ppt_w"/>
                                          </p:val>
                                        </p:tav>
                                      </p:tavLst>
                                    </p:anim>
                                    <p:anim calcmode="lin" valueType="num">
                                      <p:cBhvr>
                                        <p:cTn id="19" dur="1000" fill="hold"/>
                                        <p:tgtEl>
                                          <p:spTgt spid="6"/>
                                        </p:tgtEl>
                                        <p:attrNameLst>
                                          <p:attrName>ppt_h</p:attrName>
                                        </p:attrNameLst>
                                      </p:cBhvr>
                                      <p:tavLst>
                                        <p:tav tm="0">
                                          <p:val>
                                            <p:fltVal val="0"/>
                                          </p:val>
                                        </p:tav>
                                        <p:tav tm="100000">
                                          <p:val>
                                            <p:strVal val="#ppt_h"/>
                                          </p:val>
                                        </p:tav>
                                      </p:tavLst>
                                    </p:anim>
                                    <p:anim calcmode="lin" valueType="num">
                                      <p:cBhvr>
                                        <p:cTn id="20" dur="1000" fill="hold"/>
                                        <p:tgtEl>
                                          <p:spTgt spid="6"/>
                                        </p:tgtEl>
                                        <p:attrNameLst>
                                          <p:attrName>style.rotation</p:attrName>
                                        </p:attrNameLst>
                                      </p:cBhvr>
                                      <p:tavLst>
                                        <p:tav tm="0">
                                          <p:val>
                                            <p:fltVal val="90"/>
                                          </p:val>
                                        </p:tav>
                                        <p:tav tm="100000">
                                          <p:val>
                                            <p:fltVal val="0"/>
                                          </p:val>
                                        </p:tav>
                                      </p:tavLst>
                                    </p:anim>
                                    <p:animEffect transition="in" filter="fade">
                                      <p:cBhvr>
                                        <p:cTn id="21" dur="10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randombar(horizontal)">
                                      <p:cBhvr>
                                        <p:cTn id="26" dur="500"/>
                                        <p:tgtEl>
                                          <p:spTgt spid="11"/>
                                        </p:tgtEl>
                                      </p:cBhvr>
                                    </p:animEffect>
                                  </p:childTnLst>
                                </p:cTn>
                              </p:par>
                            </p:childTnLst>
                          </p:cTn>
                        </p:par>
                        <p:par>
                          <p:cTn id="27" fill="hold">
                            <p:stCondLst>
                              <p:cond delay="500"/>
                            </p:stCondLst>
                            <p:childTnLst>
                              <p:par>
                                <p:cTn id="28" presetID="14" presetClass="entr" presetSubtype="10" fill="hold" grpId="0" nodeType="afterEffect">
                                  <p:stCondLst>
                                    <p:cond delay="0"/>
                                  </p:stCondLst>
                                  <p:childTnLst>
                                    <p:set>
                                      <p:cBhvr>
                                        <p:cTn id="29" dur="1" fill="hold">
                                          <p:stCondLst>
                                            <p:cond delay="0"/>
                                          </p:stCondLst>
                                        </p:cTn>
                                        <p:tgtEl>
                                          <p:spTgt spid="232"/>
                                        </p:tgtEl>
                                        <p:attrNameLst>
                                          <p:attrName>style.visibility</p:attrName>
                                        </p:attrNameLst>
                                      </p:cBhvr>
                                      <p:to>
                                        <p:strVal val="visible"/>
                                      </p:to>
                                    </p:set>
                                    <p:animEffect transition="in" filter="randombar(horizontal)">
                                      <p:cBhvr>
                                        <p:cTn id="30" dur="500"/>
                                        <p:tgtEl>
                                          <p:spTgt spid="23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par>
                                <p:cTn id="36" presetID="10" presetClass="entr" presetSubtype="0" fill="hold" nodeType="withEffect">
                                  <p:stCondLst>
                                    <p:cond delay="0"/>
                                  </p:stCondLst>
                                  <p:childTnLst>
                                    <p:set>
                                      <p:cBhvr>
                                        <p:cTn id="37" dur="1" fill="hold">
                                          <p:stCondLst>
                                            <p:cond delay="0"/>
                                          </p:stCondLst>
                                        </p:cTn>
                                        <p:tgtEl>
                                          <p:spTgt spid="34"/>
                                        </p:tgtEl>
                                        <p:attrNameLst>
                                          <p:attrName>style.visibility</p:attrName>
                                        </p:attrNameLst>
                                      </p:cBhvr>
                                      <p:to>
                                        <p:strVal val="visible"/>
                                      </p:to>
                                    </p:set>
                                    <p:animEffect transition="in" filter="fade">
                                      <p:cBhvr>
                                        <p:cTn id="38" dur="500"/>
                                        <p:tgtEl>
                                          <p:spTgt spid="34"/>
                                        </p:tgtEl>
                                      </p:cBhvr>
                                    </p:animEffect>
                                  </p:childTnLst>
                                </p:cTn>
                              </p:par>
                            </p:childTnLst>
                          </p:cTn>
                        </p:par>
                        <p:par>
                          <p:cTn id="39" fill="hold">
                            <p:stCondLst>
                              <p:cond delay="500"/>
                            </p:stCondLst>
                            <p:childTnLst>
                              <p:par>
                                <p:cTn id="40" presetID="10" presetClass="entr" presetSubtype="0" fill="hold" grpId="0" nodeType="after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childTnLst>
                                </p:cTn>
                              </p:par>
                              <p:par>
                                <p:cTn id="43" presetID="10" presetClass="entr" presetSubtype="0" fill="hold" nodeType="with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fade">
                                      <p:cBhvr>
                                        <p:cTn id="45" dur="500"/>
                                        <p:tgtEl>
                                          <p:spTgt spid="57"/>
                                        </p:tgtEl>
                                      </p:cBhvr>
                                    </p:animEffect>
                                  </p:childTnLst>
                                </p:cTn>
                              </p:par>
                            </p:childTnLst>
                          </p:cTn>
                        </p:par>
                        <p:par>
                          <p:cTn id="46" fill="hold">
                            <p:stCondLst>
                              <p:cond delay="1000"/>
                            </p:stCondLst>
                            <p:childTnLst>
                              <p:par>
                                <p:cTn id="47" presetID="10" presetClass="entr" presetSubtype="0" fill="hold" grpId="0" nodeType="afterEffect">
                                  <p:stCondLst>
                                    <p:cond delay="0"/>
                                  </p:stCondLst>
                                  <p:childTnLst>
                                    <p:set>
                                      <p:cBhvr>
                                        <p:cTn id="48" dur="1" fill="hold">
                                          <p:stCondLst>
                                            <p:cond delay="0"/>
                                          </p:stCondLst>
                                        </p:cTn>
                                        <p:tgtEl>
                                          <p:spTgt spid="39"/>
                                        </p:tgtEl>
                                        <p:attrNameLst>
                                          <p:attrName>style.visibility</p:attrName>
                                        </p:attrNameLst>
                                      </p:cBhvr>
                                      <p:to>
                                        <p:strVal val="visible"/>
                                      </p:to>
                                    </p:set>
                                    <p:animEffect transition="in" filter="fade">
                                      <p:cBhvr>
                                        <p:cTn id="49" dur="500"/>
                                        <p:tgtEl>
                                          <p:spTgt spid="3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grpId="0" nodeType="click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randombar(horizontal)">
                                      <p:cBhvr>
                                        <p:cTn id="57" dur="500"/>
                                        <p:tgtEl>
                                          <p:spTgt spid="24"/>
                                        </p:tgtEl>
                                      </p:cBhvr>
                                    </p:animEffect>
                                  </p:childTnLst>
                                </p:cTn>
                              </p:par>
                            </p:childTnLst>
                          </p:cTn>
                        </p:par>
                        <p:par>
                          <p:cTn id="58" fill="hold">
                            <p:stCondLst>
                              <p:cond delay="500"/>
                            </p:stCondLst>
                            <p:childTnLst>
                              <p:par>
                                <p:cTn id="59" presetID="14" presetClass="entr" presetSubtype="10" fill="hold" grpId="0" nodeType="afterEffect">
                                  <p:stCondLst>
                                    <p:cond delay="0"/>
                                  </p:stCondLst>
                                  <p:childTnLst>
                                    <p:set>
                                      <p:cBhvr>
                                        <p:cTn id="60" dur="1" fill="hold">
                                          <p:stCondLst>
                                            <p:cond delay="0"/>
                                          </p:stCondLst>
                                        </p:cTn>
                                        <p:tgtEl>
                                          <p:spTgt spid="240"/>
                                        </p:tgtEl>
                                        <p:attrNameLst>
                                          <p:attrName>style.visibility</p:attrName>
                                        </p:attrNameLst>
                                      </p:cBhvr>
                                      <p:to>
                                        <p:strVal val="visible"/>
                                      </p:to>
                                    </p:set>
                                    <p:animEffect transition="in" filter="randombar(horizontal)">
                                      <p:cBhvr>
                                        <p:cTn id="61" dur="500"/>
                                        <p:tgtEl>
                                          <p:spTgt spid="240"/>
                                        </p:tgtEl>
                                      </p:cBhvr>
                                    </p:animEffect>
                                  </p:childTnLst>
                                </p:cTn>
                              </p:par>
                              <p:par>
                                <p:cTn id="62" presetID="10" presetClass="entr" presetSubtype="0" fill="hold" grpId="0" nodeType="withEffect">
                                  <p:stCondLst>
                                    <p:cond delay="500"/>
                                  </p:stCondLst>
                                  <p:childTnLst>
                                    <p:set>
                                      <p:cBhvr>
                                        <p:cTn id="63" dur="1" fill="hold">
                                          <p:stCondLst>
                                            <p:cond delay="0"/>
                                          </p:stCondLst>
                                        </p:cTn>
                                        <p:tgtEl>
                                          <p:spTgt spid="63"/>
                                        </p:tgtEl>
                                        <p:attrNameLst>
                                          <p:attrName>style.visibility</p:attrName>
                                        </p:attrNameLst>
                                      </p:cBhvr>
                                      <p:to>
                                        <p:strVal val="visible"/>
                                      </p:to>
                                    </p:set>
                                    <p:animEffect transition="in" filter="fade">
                                      <p:cBhvr>
                                        <p:cTn id="64" dur="500"/>
                                        <p:tgtEl>
                                          <p:spTgt spid="6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04"/>
                                        </p:tgtEl>
                                        <p:attrNameLst>
                                          <p:attrName>style.visibility</p:attrName>
                                        </p:attrNameLst>
                                      </p:cBhvr>
                                      <p:to>
                                        <p:strVal val="visible"/>
                                      </p:to>
                                    </p:set>
                                    <p:animEffect transition="in" filter="fade">
                                      <p:cBhvr>
                                        <p:cTn id="67" dur="500"/>
                                        <p:tgtEl>
                                          <p:spTgt spid="104"/>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65"/>
                                        </p:tgtEl>
                                        <p:attrNameLst>
                                          <p:attrName>style.visibility</p:attrName>
                                        </p:attrNameLst>
                                      </p:cBhvr>
                                      <p:to>
                                        <p:strVal val="visible"/>
                                      </p:to>
                                    </p:set>
                                    <p:animEffect transition="in" filter="fade">
                                      <p:cBhvr>
                                        <p:cTn id="72" dur="500"/>
                                        <p:tgtEl>
                                          <p:spTgt spid="65"/>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71"/>
                                        </p:tgtEl>
                                        <p:attrNameLst>
                                          <p:attrName>style.visibility</p:attrName>
                                        </p:attrNameLst>
                                      </p:cBhvr>
                                      <p:to>
                                        <p:strVal val="visible"/>
                                      </p:to>
                                    </p:set>
                                    <p:animEffect transition="in" filter="fade">
                                      <p:cBhvr>
                                        <p:cTn id="75" dur="500"/>
                                        <p:tgtEl>
                                          <p:spTgt spid="71"/>
                                        </p:tgtEl>
                                      </p:cBhvr>
                                    </p:animEffect>
                                  </p:childTnLst>
                                </p:cTn>
                              </p:par>
                            </p:childTnLst>
                          </p:cTn>
                        </p:par>
                        <p:par>
                          <p:cTn id="76" fill="hold">
                            <p:stCondLst>
                              <p:cond delay="500"/>
                            </p:stCondLst>
                            <p:childTnLst>
                              <p:par>
                                <p:cTn id="77" presetID="10" presetClass="entr" presetSubtype="0" fill="hold" grpId="0" nodeType="afterEffect">
                                  <p:stCondLst>
                                    <p:cond delay="0"/>
                                  </p:stCondLst>
                                  <p:childTnLst>
                                    <p:set>
                                      <p:cBhvr>
                                        <p:cTn id="78" dur="1" fill="hold">
                                          <p:stCondLst>
                                            <p:cond delay="0"/>
                                          </p:stCondLst>
                                        </p:cTn>
                                        <p:tgtEl>
                                          <p:spTgt spid="64"/>
                                        </p:tgtEl>
                                        <p:attrNameLst>
                                          <p:attrName>style.visibility</p:attrName>
                                        </p:attrNameLst>
                                      </p:cBhvr>
                                      <p:to>
                                        <p:strVal val="visible"/>
                                      </p:to>
                                    </p:set>
                                    <p:animEffect transition="in" filter="fade">
                                      <p:cBhvr>
                                        <p:cTn id="79" dur="500"/>
                                        <p:tgtEl>
                                          <p:spTgt spid="6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70"/>
                                        </p:tgtEl>
                                        <p:attrNameLst>
                                          <p:attrName>style.visibility</p:attrName>
                                        </p:attrNameLst>
                                      </p:cBhvr>
                                      <p:to>
                                        <p:strVal val="visible"/>
                                      </p:to>
                                    </p:set>
                                    <p:animEffect transition="in" filter="fade">
                                      <p:cBhvr>
                                        <p:cTn id="82" dur="500"/>
                                        <p:tgtEl>
                                          <p:spTgt spid="70"/>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66"/>
                                        </p:tgtEl>
                                        <p:attrNameLst>
                                          <p:attrName>style.visibility</p:attrName>
                                        </p:attrNameLst>
                                      </p:cBhvr>
                                      <p:to>
                                        <p:strVal val="visible"/>
                                      </p:to>
                                    </p:set>
                                    <p:animEffect transition="in" filter="fade">
                                      <p:cBhvr>
                                        <p:cTn id="87" dur="500"/>
                                        <p:tgtEl>
                                          <p:spTgt spid="66"/>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7"/>
                                        </p:tgtEl>
                                        <p:attrNameLst>
                                          <p:attrName>style.visibility</p:attrName>
                                        </p:attrNameLst>
                                      </p:cBhvr>
                                      <p:to>
                                        <p:strVal val="visible"/>
                                      </p:to>
                                    </p:set>
                                    <p:animEffect transition="in" filter="fade">
                                      <p:cBhvr>
                                        <p:cTn id="90" dur="500"/>
                                        <p:tgtEl>
                                          <p:spTgt spid="67"/>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72"/>
                                        </p:tgtEl>
                                        <p:attrNameLst>
                                          <p:attrName>style.visibility</p:attrName>
                                        </p:attrNameLst>
                                      </p:cBhvr>
                                      <p:to>
                                        <p:strVal val="visible"/>
                                      </p:to>
                                    </p:set>
                                    <p:animEffect transition="in" filter="fade">
                                      <p:cBhvr>
                                        <p:cTn id="93" dur="500"/>
                                        <p:tgtEl>
                                          <p:spTgt spid="72"/>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73"/>
                                        </p:tgtEl>
                                        <p:attrNameLst>
                                          <p:attrName>style.visibility</p:attrName>
                                        </p:attrNameLst>
                                      </p:cBhvr>
                                      <p:to>
                                        <p:strVal val="visible"/>
                                      </p:to>
                                    </p:set>
                                    <p:animEffect transition="in" filter="fade">
                                      <p:cBhvr>
                                        <p:cTn id="96" dur="500"/>
                                        <p:tgtEl>
                                          <p:spTgt spid="73"/>
                                        </p:tgtEl>
                                      </p:cBhvr>
                                    </p:animEffect>
                                  </p:childTnLst>
                                </p:cTn>
                              </p:par>
                            </p:childTnLst>
                          </p:cTn>
                        </p:par>
                        <p:par>
                          <p:cTn id="97" fill="hold">
                            <p:stCondLst>
                              <p:cond delay="500"/>
                            </p:stCondLst>
                            <p:childTnLst>
                              <p:par>
                                <p:cTn id="98" presetID="10" presetClass="entr" presetSubtype="0" fill="hold" grpId="1" nodeType="afterEffect">
                                  <p:stCondLst>
                                    <p:cond delay="0"/>
                                  </p:stCondLst>
                                  <p:childTnLst>
                                    <p:set>
                                      <p:cBhvr>
                                        <p:cTn id="99" dur="1" fill="hold">
                                          <p:stCondLst>
                                            <p:cond delay="0"/>
                                          </p:stCondLst>
                                        </p:cTn>
                                        <p:tgtEl>
                                          <p:spTgt spid="107"/>
                                        </p:tgtEl>
                                        <p:attrNameLst>
                                          <p:attrName>style.visibility</p:attrName>
                                        </p:attrNameLst>
                                      </p:cBhvr>
                                      <p:to>
                                        <p:strVal val="visible"/>
                                      </p:to>
                                    </p:set>
                                    <p:animEffect transition="in" filter="fade">
                                      <p:cBhvr>
                                        <p:cTn id="100" dur="500"/>
                                        <p:tgtEl>
                                          <p:spTgt spid="107"/>
                                        </p:tgtEl>
                                      </p:cBhvr>
                                    </p:animEffect>
                                  </p:childTnLst>
                                </p:cTn>
                              </p:par>
                            </p:childTnLst>
                          </p:cTn>
                        </p:par>
                        <p:par>
                          <p:cTn id="101" fill="hold">
                            <p:stCondLst>
                              <p:cond delay="1000"/>
                            </p:stCondLst>
                            <p:childTnLst>
                              <p:par>
                                <p:cTn id="102" presetID="10" presetClass="entr" presetSubtype="0" fill="hold" grpId="1" nodeType="afterEffect">
                                  <p:stCondLst>
                                    <p:cond delay="0"/>
                                  </p:stCondLst>
                                  <p:childTnLst>
                                    <p:set>
                                      <p:cBhvr>
                                        <p:cTn id="103" dur="1" fill="hold">
                                          <p:stCondLst>
                                            <p:cond delay="0"/>
                                          </p:stCondLst>
                                        </p:cTn>
                                        <p:tgtEl>
                                          <p:spTgt spid="109"/>
                                        </p:tgtEl>
                                        <p:attrNameLst>
                                          <p:attrName>style.visibility</p:attrName>
                                        </p:attrNameLst>
                                      </p:cBhvr>
                                      <p:to>
                                        <p:strVal val="visible"/>
                                      </p:to>
                                    </p:set>
                                    <p:animEffect transition="in" filter="fade">
                                      <p:cBhvr>
                                        <p:cTn id="104" dur="500"/>
                                        <p:tgtEl>
                                          <p:spTgt spid="109"/>
                                        </p:tgtEl>
                                      </p:cBhvr>
                                    </p:animEffect>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grpId="0" nodeType="clickEffect">
                                  <p:stCondLst>
                                    <p:cond delay="0"/>
                                  </p:stCondLst>
                                  <p:childTnLst>
                                    <p:set>
                                      <p:cBhvr>
                                        <p:cTn id="108" dur="1" fill="hold">
                                          <p:stCondLst>
                                            <p:cond delay="0"/>
                                          </p:stCondLst>
                                        </p:cTn>
                                        <p:tgtEl>
                                          <p:spTgt spid="33"/>
                                        </p:tgtEl>
                                        <p:attrNameLst>
                                          <p:attrName>style.visibility</p:attrName>
                                        </p:attrNameLst>
                                      </p:cBhvr>
                                      <p:to>
                                        <p:strVal val="visible"/>
                                      </p:to>
                                    </p:set>
                                    <p:anim calcmode="lin" valueType="num">
                                      <p:cBhvr additive="base">
                                        <p:cTn id="109" dur="500" fill="hold"/>
                                        <p:tgtEl>
                                          <p:spTgt spid="33"/>
                                        </p:tgtEl>
                                        <p:attrNameLst>
                                          <p:attrName>ppt_x</p:attrName>
                                        </p:attrNameLst>
                                      </p:cBhvr>
                                      <p:tavLst>
                                        <p:tav tm="0">
                                          <p:val>
                                            <p:strVal val="#ppt_x"/>
                                          </p:val>
                                        </p:tav>
                                        <p:tav tm="100000">
                                          <p:val>
                                            <p:strVal val="#ppt_x"/>
                                          </p:val>
                                        </p:tav>
                                      </p:tavLst>
                                    </p:anim>
                                    <p:anim calcmode="lin" valueType="num">
                                      <p:cBhvr additive="base">
                                        <p:cTn id="110" dur="500" fill="hold"/>
                                        <p:tgtEl>
                                          <p:spTgt spid="33"/>
                                        </p:tgtEl>
                                        <p:attrNameLst>
                                          <p:attrName>ppt_y</p:attrName>
                                        </p:attrNameLst>
                                      </p:cBhvr>
                                      <p:tavLst>
                                        <p:tav tm="0">
                                          <p:val>
                                            <p:strVal val="1+#ppt_h/2"/>
                                          </p:val>
                                        </p:tav>
                                        <p:tav tm="100000">
                                          <p:val>
                                            <p:strVal val="#ppt_y"/>
                                          </p:val>
                                        </p:tav>
                                      </p:tavLst>
                                    </p:anim>
                                  </p:childTnLst>
                                </p:cTn>
                              </p:par>
                              <p:par>
                                <p:cTn id="111" presetID="2" presetClass="entr" presetSubtype="4" fill="hold" grpId="0" nodeType="withEffect">
                                  <p:stCondLst>
                                    <p:cond delay="0"/>
                                  </p:stCondLst>
                                  <p:childTnLst>
                                    <p:set>
                                      <p:cBhvr>
                                        <p:cTn id="112" dur="1" fill="hold">
                                          <p:stCondLst>
                                            <p:cond delay="0"/>
                                          </p:stCondLst>
                                        </p:cTn>
                                        <p:tgtEl>
                                          <p:spTgt spid="35"/>
                                        </p:tgtEl>
                                        <p:attrNameLst>
                                          <p:attrName>style.visibility</p:attrName>
                                        </p:attrNameLst>
                                      </p:cBhvr>
                                      <p:to>
                                        <p:strVal val="visible"/>
                                      </p:to>
                                    </p:set>
                                    <p:anim calcmode="lin" valueType="num">
                                      <p:cBhvr additive="base">
                                        <p:cTn id="113" dur="500" fill="hold"/>
                                        <p:tgtEl>
                                          <p:spTgt spid="35"/>
                                        </p:tgtEl>
                                        <p:attrNameLst>
                                          <p:attrName>ppt_x</p:attrName>
                                        </p:attrNameLst>
                                      </p:cBhvr>
                                      <p:tavLst>
                                        <p:tav tm="0">
                                          <p:val>
                                            <p:strVal val="#ppt_x"/>
                                          </p:val>
                                        </p:tav>
                                        <p:tav tm="100000">
                                          <p:val>
                                            <p:strVal val="#ppt_x"/>
                                          </p:val>
                                        </p:tav>
                                      </p:tavLst>
                                    </p:anim>
                                    <p:anim calcmode="lin" valueType="num">
                                      <p:cBhvr additive="base">
                                        <p:cTn id="114" dur="500" fill="hold"/>
                                        <p:tgtEl>
                                          <p:spTgt spid="35"/>
                                        </p:tgtEl>
                                        <p:attrNameLst>
                                          <p:attrName>ppt_y</p:attrName>
                                        </p:attrNameLst>
                                      </p:cBhvr>
                                      <p:tavLst>
                                        <p:tav tm="0">
                                          <p:val>
                                            <p:strVal val="1+#ppt_h/2"/>
                                          </p:val>
                                        </p:tav>
                                        <p:tav tm="100000">
                                          <p:val>
                                            <p:strVal val="#ppt_y"/>
                                          </p:val>
                                        </p:tav>
                                      </p:tavLst>
                                    </p:anim>
                                  </p:childTnLst>
                                </p:cTn>
                              </p:par>
                            </p:childTnLst>
                          </p:cTn>
                        </p:par>
                        <p:par>
                          <p:cTn id="115" fill="hold">
                            <p:stCondLst>
                              <p:cond delay="500"/>
                            </p:stCondLst>
                            <p:childTnLst>
                              <p:par>
                                <p:cTn id="116" presetID="10" presetClass="entr" presetSubtype="0" fill="hold" grpId="0" nodeType="afterEffect">
                                  <p:stCondLst>
                                    <p:cond delay="0"/>
                                  </p:stCondLst>
                                  <p:childTnLst>
                                    <p:set>
                                      <p:cBhvr>
                                        <p:cTn id="117" dur="1" fill="hold">
                                          <p:stCondLst>
                                            <p:cond delay="0"/>
                                          </p:stCondLst>
                                        </p:cTn>
                                        <p:tgtEl>
                                          <p:spTgt spid="37"/>
                                        </p:tgtEl>
                                        <p:attrNameLst>
                                          <p:attrName>style.visibility</p:attrName>
                                        </p:attrNameLst>
                                      </p:cBhvr>
                                      <p:to>
                                        <p:strVal val="visible"/>
                                      </p:to>
                                    </p:set>
                                    <p:animEffect transition="in" filter="fade">
                                      <p:cBhvr>
                                        <p:cTn id="118" dur="500"/>
                                        <p:tgtEl>
                                          <p:spTgt spid="37"/>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36"/>
                                        </p:tgtEl>
                                        <p:attrNameLst>
                                          <p:attrName>style.visibility</p:attrName>
                                        </p:attrNameLst>
                                      </p:cBhvr>
                                      <p:to>
                                        <p:strVal val="visible"/>
                                      </p:to>
                                    </p:set>
                                    <p:animEffect transition="in" filter="fade">
                                      <p:cBhvr>
                                        <p:cTn id="121" dur="500"/>
                                        <p:tgtEl>
                                          <p:spTgt spid="36"/>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38"/>
                                        </p:tgtEl>
                                        <p:attrNameLst>
                                          <p:attrName>style.visibility</p:attrName>
                                        </p:attrNameLst>
                                      </p:cBhvr>
                                      <p:to>
                                        <p:strVal val="visible"/>
                                      </p:to>
                                    </p:set>
                                    <p:animEffect transition="in" filter="fade">
                                      <p:cBhvr>
                                        <p:cTn id="124" dur="500"/>
                                        <p:tgtEl>
                                          <p:spTgt spid="38"/>
                                        </p:tgtEl>
                                      </p:cBhvr>
                                    </p:animEffect>
                                  </p:childTnLst>
                                </p:cTn>
                              </p:par>
                              <p:par>
                                <p:cTn id="125" presetID="10" presetClass="exit" presetSubtype="0" fill="hold" nodeType="withEffect">
                                  <p:stCondLst>
                                    <p:cond delay="0"/>
                                  </p:stCondLst>
                                  <p:childTnLst>
                                    <p:animEffect transition="out" filter="fade">
                                      <p:cBhvr>
                                        <p:cTn id="126" dur="500"/>
                                        <p:tgtEl>
                                          <p:spTgt spid="101"/>
                                        </p:tgtEl>
                                      </p:cBhvr>
                                    </p:animEffect>
                                    <p:set>
                                      <p:cBhvr>
                                        <p:cTn id="127" dur="1" fill="hold">
                                          <p:stCondLst>
                                            <p:cond delay="499"/>
                                          </p:stCondLst>
                                        </p:cTn>
                                        <p:tgtEl>
                                          <p:spTgt spid="101"/>
                                        </p:tgtEl>
                                        <p:attrNameLst>
                                          <p:attrName>style.visibility</p:attrName>
                                        </p:attrNameLst>
                                      </p:cBhvr>
                                      <p:to>
                                        <p:strVal val="hidden"/>
                                      </p:to>
                                    </p:set>
                                  </p:childTnLst>
                                </p:cTn>
                              </p:par>
                              <p:par>
                                <p:cTn id="128" presetID="10" presetClass="exit" presetSubtype="0" fill="hold" nodeType="withEffect">
                                  <p:stCondLst>
                                    <p:cond delay="0"/>
                                  </p:stCondLst>
                                  <p:childTnLst>
                                    <p:animEffect transition="out" filter="fade">
                                      <p:cBhvr>
                                        <p:cTn id="129" dur="500"/>
                                        <p:tgtEl>
                                          <p:spTgt spid="6"/>
                                        </p:tgtEl>
                                      </p:cBhvr>
                                    </p:animEffect>
                                    <p:set>
                                      <p:cBhvr>
                                        <p:cTn id="130" dur="1" fill="hold">
                                          <p:stCondLst>
                                            <p:cond delay="499"/>
                                          </p:stCondLst>
                                        </p:cTn>
                                        <p:tgtEl>
                                          <p:spTgt spid="6"/>
                                        </p:tgtEl>
                                        <p:attrNameLst>
                                          <p:attrName>style.visibility</p:attrName>
                                        </p:attrNameLst>
                                      </p:cBhvr>
                                      <p:to>
                                        <p:strVal val="hidden"/>
                                      </p:to>
                                    </p:set>
                                  </p:childTnLst>
                                </p:cTn>
                              </p:par>
                              <p:par>
                                <p:cTn id="131" presetID="10" presetClass="exit" presetSubtype="0" fill="hold" grpId="1" nodeType="withEffect">
                                  <p:stCondLst>
                                    <p:cond delay="0"/>
                                  </p:stCondLst>
                                  <p:childTnLst>
                                    <p:animEffect transition="out" filter="fade">
                                      <p:cBhvr>
                                        <p:cTn id="132" dur="500"/>
                                        <p:tgtEl>
                                          <p:spTgt spid="11"/>
                                        </p:tgtEl>
                                      </p:cBhvr>
                                    </p:animEffect>
                                    <p:set>
                                      <p:cBhvr>
                                        <p:cTn id="133" dur="1" fill="hold">
                                          <p:stCondLst>
                                            <p:cond delay="499"/>
                                          </p:stCondLst>
                                        </p:cTn>
                                        <p:tgtEl>
                                          <p:spTgt spid="11"/>
                                        </p:tgtEl>
                                        <p:attrNameLst>
                                          <p:attrName>style.visibility</p:attrName>
                                        </p:attrNameLst>
                                      </p:cBhvr>
                                      <p:to>
                                        <p:strVal val="hidden"/>
                                      </p:to>
                                    </p:set>
                                  </p:childTnLst>
                                </p:cTn>
                              </p:par>
                              <p:par>
                                <p:cTn id="134" presetID="10" presetClass="exit" presetSubtype="0" fill="hold" grpId="1" nodeType="withEffect">
                                  <p:stCondLst>
                                    <p:cond delay="0"/>
                                  </p:stCondLst>
                                  <p:childTnLst>
                                    <p:animEffect transition="out" filter="fade">
                                      <p:cBhvr>
                                        <p:cTn id="135" dur="500"/>
                                        <p:tgtEl>
                                          <p:spTgt spid="232"/>
                                        </p:tgtEl>
                                      </p:cBhvr>
                                    </p:animEffect>
                                    <p:set>
                                      <p:cBhvr>
                                        <p:cTn id="136" dur="1" fill="hold">
                                          <p:stCondLst>
                                            <p:cond delay="499"/>
                                          </p:stCondLst>
                                        </p:cTn>
                                        <p:tgtEl>
                                          <p:spTgt spid="232"/>
                                        </p:tgtEl>
                                        <p:attrNameLst>
                                          <p:attrName>style.visibility</p:attrName>
                                        </p:attrNameLst>
                                      </p:cBhvr>
                                      <p:to>
                                        <p:strVal val="hidden"/>
                                      </p:to>
                                    </p:set>
                                  </p:childTnLst>
                                </p:cTn>
                              </p:par>
                              <p:par>
                                <p:cTn id="137" presetID="10" presetClass="exit" presetSubtype="0" fill="hold" grpId="1" nodeType="withEffect">
                                  <p:stCondLst>
                                    <p:cond delay="0"/>
                                  </p:stCondLst>
                                  <p:childTnLst>
                                    <p:animEffect transition="out" filter="fade">
                                      <p:cBhvr>
                                        <p:cTn id="138" dur="500"/>
                                        <p:tgtEl>
                                          <p:spTgt spid="10"/>
                                        </p:tgtEl>
                                      </p:cBhvr>
                                    </p:animEffect>
                                    <p:set>
                                      <p:cBhvr>
                                        <p:cTn id="139" dur="1" fill="hold">
                                          <p:stCondLst>
                                            <p:cond delay="499"/>
                                          </p:stCondLst>
                                        </p:cTn>
                                        <p:tgtEl>
                                          <p:spTgt spid="10"/>
                                        </p:tgtEl>
                                        <p:attrNameLst>
                                          <p:attrName>style.visibility</p:attrName>
                                        </p:attrNameLst>
                                      </p:cBhvr>
                                      <p:to>
                                        <p:strVal val="hidden"/>
                                      </p:to>
                                    </p:set>
                                  </p:childTnLst>
                                </p:cTn>
                              </p:par>
                              <p:par>
                                <p:cTn id="140" presetID="10" presetClass="exit" presetSubtype="0" fill="hold" nodeType="withEffect">
                                  <p:stCondLst>
                                    <p:cond delay="0"/>
                                  </p:stCondLst>
                                  <p:childTnLst>
                                    <p:animEffect transition="out" filter="fade">
                                      <p:cBhvr>
                                        <p:cTn id="141" dur="500"/>
                                        <p:tgtEl>
                                          <p:spTgt spid="34"/>
                                        </p:tgtEl>
                                      </p:cBhvr>
                                    </p:animEffect>
                                    <p:set>
                                      <p:cBhvr>
                                        <p:cTn id="142" dur="1" fill="hold">
                                          <p:stCondLst>
                                            <p:cond delay="499"/>
                                          </p:stCondLst>
                                        </p:cTn>
                                        <p:tgtEl>
                                          <p:spTgt spid="34"/>
                                        </p:tgtEl>
                                        <p:attrNameLst>
                                          <p:attrName>style.visibility</p:attrName>
                                        </p:attrNameLst>
                                      </p:cBhvr>
                                      <p:to>
                                        <p:strVal val="hidden"/>
                                      </p:to>
                                    </p:set>
                                  </p:childTnLst>
                                </p:cTn>
                              </p:par>
                              <p:par>
                                <p:cTn id="143" presetID="10" presetClass="exit" presetSubtype="0" fill="hold" grpId="1" nodeType="withEffect">
                                  <p:stCondLst>
                                    <p:cond delay="0"/>
                                  </p:stCondLst>
                                  <p:childTnLst>
                                    <p:animEffect transition="out" filter="fade">
                                      <p:cBhvr>
                                        <p:cTn id="144" dur="500"/>
                                        <p:tgtEl>
                                          <p:spTgt spid="22"/>
                                        </p:tgtEl>
                                      </p:cBhvr>
                                    </p:animEffect>
                                    <p:set>
                                      <p:cBhvr>
                                        <p:cTn id="145" dur="1" fill="hold">
                                          <p:stCondLst>
                                            <p:cond delay="499"/>
                                          </p:stCondLst>
                                        </p:cTn>
                                        <p:tgtEl>
                                          <p:spTgt spid="22"/>
                                        </p:tgtEl>
                                        <p:attrNameLst>
                                          <p:attrName>style.visibility</p:attrName>
                                        </p:attrNameLst>
                                      </p:cBhvr>
                                      <p:to>
                                        <p:strVal val="hidden"/>
                                      </p:to>
                                    </p:set>
                                  </p:childTnLst>
                                </p:cTn>
                              </p:par>
                              <p:par>
                                <p:cTn id="146" presetID="10" presetClass="exit" presetSubtype="0" fill="hold" nodeType="withEffect">
                                  <p:stCondLst>
                                    <p:cond delay="0"/>
                                  </p:stCondLst>
                                  <p:childTnLst>
                                    <p:animEffect transition="out" filter="fade">
                                      <p:cBhvr>
                                        <p:cTn id="147" dur="500"/>
                                        <p:tgtEl>
                                          <p:spTgt spid="57"/>
                                        </p:tgtEl>
                                      </p:cBhvr>
                                    </p:animEffect>
                                    <p:set>
                                      <p:cBhvr>
                                        <p:cTn id="148" dur="1" fill="hold">
                                          <p:stCondLst>
                                            <p:cond delay="499"/>
                                          </p:stCondLst>
                                        </p:cTn>
                                        <p:tgtEl>
                                          <p:spTgt spid="57"/>
                                        </p:tgtEl>
                                        <p:attrNameLst>
                                          <p:attrName>style.visibility</p:attrName>
                                        </p:attrNameLst>
                                      </p:cBhvr>
                                      <p:to>
                                        <p:strVal val="hidden"/>
                                      </p:to>
                                    </p:set>
                                  </p:childTnLst>
                                </p:cTn>
                              </p:par>
                              <p:par>
                                <p:cTn id="149" presetID="10" presetClass="exit" presetSubtype="0" fill="hold" grpId="1" nodeType="withEffect">
                                  <p:stCondLst>
                                    <p:cond delay="0"/>
                                  </p:stCondLst>
                                  <p:childTnLst>
                                    <p:animEffect transition="out" filter="fade">
                                      <p:cBhvr>
                                        <p:cTn id="150" dur="500"/>
                                        <p:tgtEl>
                                          <p:spTgt spid="39"/>
                                        </p:tgtEl>
                                      </p:cBhvr>
                                    </p:animEffect>
                                    <p:set>
                                      <p:cBhvr>
                                        <p:cTn id="151" dur="1" fill="hold">
                                          <p:stCondLst>
                                            <p:cond delay="499"/>
                                          </p:stCondLst>
                                        </p:cTn>
                                        <p:tgtEl>
                                          <p:spTgt spid="39"/>
                                        </p:tgtEl>
                                        <p:attrNameLst>
                                          <p:attrName>style.visibility</p:attrName>
                                        </p:attrNameLst>
                                      </p:cBhvr>
                                      <p:to>
                                        <p:strVal val="hidden"/>
                                      </p:to>
                                    </p:set>
                                  </p:childTnLst>
                                </p:cTn>
                              </p:par>
                              <p:par>
                                <p:cTn id="152" presetID="10" presetClass="exit" presetSubtype="0" fill="hold" grpId="1" nodeType="withEffect">
                                  <p:stCondLst>
                                    <p:cond delay="0"/>
                                  </p:stCondLst>
                                  <p:childTnLst>
                                    <p:animEffect transition="out" filter="fade">
                                      <p:cBhvr>
                                        <p:cTn id="153" dur="500"/>
                                        <p:tgtEl>
                                          <p:spTgt spid="12"/>
                                        </p:tgtEl>
                                      </p:cBhvr>
                                    </p:animEffect>
                                    <p:set>
                                      <p:cBhvr>
                                        <p:cTn id="154" dur="1" fill="hold">
                                          <p:stCondLst>
                                            <p:cond delay="499"/>
                                          </p:stCondLst>
                                        </p:cTn>
                                        <p:tgtEl>
                                          <p:spTgt spid="12"/>
                                        </p:tgtEl>
                                        <p:attrNameLst>
                                          <p:attrName>style.visibility</p:attrName>
                                        </p:attrNameLst>
                                      </p:cBhvr>
                                      <p:to>
                                        <p:strVal val="hidden"/>
                                      </p:to>
                                    </p:set>
                                  </p:childTnLst>
                                </p:cTn>
                              </p:par>
                              <p:par>
                                <p:cTn id="155" presetID="10" presetClass="exit" presetSubtype="0" fill="hold" grpId="1" nodeType="withEffect">
                                  <p:stCondLst>
                                    <p:cond delay="0"/>
                                  </p:stCondLst>
                                  <p:childTnLst>
                                    <p:animEffect transition="out" filter="fade">
                                      <p:cBhvr>
                                        <p:cTn id="156" dur="500"/>
                                        <p:tgtEl>
                                          <p:spTgt spid="24"/>
                                        </p:tgtEl>
                                      </p:cBhvr>
                                    </p:animEffect>
                                    <p:set>
                                      <p:cBhvr>
                                        <p:cTn id="157" dur="1" fill="hold">
                                          <p:stCondLst>
                                            <p:cond delay="499"/>
                                          </p:stCondLst>
                                        </p:cTn>
                                        <p:tgtEl>
                                          <p:spTgt spid="24"/>
                                        </p:tgtEl>
                                        <p:attrNameLst>
                                          <p:attrName>style.visibility</p:attrName>
                                        </p:attrNameLst>
                                      </p:cBhvr>
                                      <p:to>
                                        <p:strVal val="hidden"/>
                                      </p:to>
                                    </p:set>
                                  </p:childTnLst>
                                </p:cTn>
                              </p:par>
                              <p:par>
                                <p:cTn id="158" presetID="10" presetClass="exit" presetSubtype="0" fill="hold" grpId="1" nodeType="withEffect">
                                  <p:stCondLst>
                                    <p:cond delay="0"/>
                                  </p:stCondLst>
                                  <p:childTnLst>
                                    <p:animEffect transition="out" filter="fade">
                                      <p:cBhvr>
                                        <p:cTn id="159" dur="500"/>
                                        <p:tgtEl>
                                          <p:spTgt spid="240"/>
                                        </p:tgtEl>
                                      </p:cBhvr>
                                    </p:animEffect>
                                    <p:set>
                                      <p:cBhvr>
                                        <p:cTn id="160" dur="1" fill="hold">
                                          <p:stCondLst>
                                            <p:cond delay="499"/>
                                          </p:stCondLst>
                                        </p:cTn>
                                        <p:tgtEl>
                                          <p:spTgt spid="240"/>
                                        </p:tgtEl>
                                        <p:attrNameLst>
                                          <p:attrName>style.visibility</p:attrName>
                                        </p:attrNameLst>
                                      </p:cBhvr>
                                      <p:to>
                                        <p:strVal val="hidden"/>
                                      </p:to>
                                    </p:set>
                                  </p:childTnLst>
                                </p:cTn>
                              </p:par>
                              <p:par>
                                <p:cTn id="161" presetID="10" presetClass="exit" presetSubtype="0" fill="hold" grpId="1" nodeType="withEffect">
                                  <p:stCondLst>
                                    <p:cond delay="0"/>
                                  </p:stCondLst>
                                  <p:childTnLst>
                                    <p:animEffect transition="out" filter="fade">
                                      <p:cBhvr>
                                        <p:cTn id="162" dur="500"/>
                                        <p:tgtEl>
                                          <p:spTgt spid="63"/>
                                        </p:tgtEl>
                                      </p:cBhvr>
                                    </p:animEffect>
                                    <p:set>
                                      <p:cBhvr>
                                        <p:cTn id="163" dur="1" fill="hold">
                                          <p:stCondLst>
                                            <p:cond delay="499"/>
                                          </p:stCondLst>
                                        </p:cTn>
                                        <p:tgtEl>
                                          <p:spTgt spid="63"/>
                                        </p:tgtEl>
                                        <p:attrNameLst>
                                          <p:attrName>style.visibility</p:attrName>
                                        </p:attrNameLst>
                                      </p:cBhvr>
                                      <p:to>
                                        <p:strVal val="hidden"/>
                                      </p:to>
                                    </p:set>
                                  </p:childTnLst>
                                </p:cTn>
                              </p:par>
                              <p:par>
                                <p:cTn id="164" presetID="10" presetClass="exit" presetSubtype="0" fill="hold" grpId="1" nodeType="withEffect">
                                  <p:stCondLst>
                                    <p:cond delay="0"/>
                                  </p:stCondLst>
                                  <p:childTnLst>
                                    <p:animEffect transition="out" filter="fade">
                                      <p:cBhvr>
                                        <p:cTn id="165" dur="500"/>
                                        <p:tgtEl>
                                          <p:spTgt spid="104"/>
                                        </p:tgtEl>
                                      </p:cBhvr>
                                    </p:animEffect>
                                    <p:set>
                                      <p:cBhvr>
                                        <p:cTn id="166" dur="1" fill="hold">
                                          <p:stCondLst>
                                            <p:cond delay="499"/>
                                          </p:stCondLst>
                                        </p:cTn>
                                        <p:tgtEl>
                                          <p:spTgt spid="104"/>
                                        </p:tgtEl>
                                        <p:attrNameLst>
                                          <p:attrName>style.visibility</p:attrName>
                                        </p:attrNameLst>
                                      </p:cBhvr>
                                      <p:to>
                                        <p:strVal val="hidden"/>
                                      </p:to>
                                    </p:set>
                                  </p:childTnLst>
                                </p:cTn>
                              </p:par>
                              <p:par>
                                <p:cTn id="167" presetID="10" presetClass="exit" presetSubtype="0" fill="hold" grpId="1" nodeType="withEffect">
                                  <p:stCondLst>
                                    <p:cond delay="0"/>
                                  </p:stCondLst>
                                  <p:childTnLst>
                                    <p:animEffect transition="out" filter="fade">
                                      <p:cBhvr>
                                        <p:cTn id="168" dur="500"/>
                                        <p:tgtEl>
                                          <p:spTgt spid="65"/>
                                        </p:tgtEl>
                                      </p:cBhvr>
                                    </p:animEffect>
                                    <p:set>
                                      <p:cBhvr>
                                        <p:cTn id="169" dur="1" fill="hold">
                                          <p:stCondLst>
                                            <p:cond delay="499"/>
                                          </p:stCondLst>
                                        </p:cTn>
                                        <p:tgtEl>
                                          <p:spTgt spid="65"/>
                                        </p:tgtEl>
                                        <p:attrNameLst>
                                          <p:attrName>style.visibility</p:attrName>
                                        </p:attrNameLst>
                                      </p:cBhvr>
                                      <p:to>
                                        <p:strVal val="hidden"/>
                                      </p:to>
                                    </p:set>
                                  </p:childTnLst>
                                </p:cTn>
                              </p:par>
                              <p:par>
                                <p:cTn id="170" presetID="10" presetClass="exit" presetSubtype="0" fill="hold" grpId="1" nodeType="withEffect">
                                  <p:stCondLst>
                                    <p:cond delay="0"/>
                                  </p:stCondLst>
                                  <p:childTnLst>
                                    <p:animEffect transition="out" filter="fade">
                                      <p:cBhvr>
                                        <p:cTn id="171" dur="500"/>
                                        <p:tgtEl>
                                          <p:spTgt spid="71"/>
                                        </p:tgtEl>
                                      </p:cBhvr>
                                    </p:animEffect>
                                    <p:set>
                                      <p:cBhvr>
                                        <p:cTn id="172" dur="1" fill="hold">
                                          <p:stCondLst>
                                            <p:cond delay="499"/>
                                          </p:stCondLst>
                                        </p:cTn>
                                        <p:tgtEl>
                                          <p:spTgt spid="71"/>
                                        </p:tgtEl>
                                        <p:attrNameLst>
                                          <p:attrName>style.visibility</p:attrName>
                                        </p:attrNameLst>
                                      </p:cBhvr>
                                      <p:to>
                                        <p:strVal val="hidden"/>
                                      </p:to>
                                    </p:set>
                                  </p:childTnLst>
                                </p:cTn>
                              </p:par>
                              <p:par>
                                <p:cTn id="173" presetID="10" presetClass="exit" presetSubtype="0" fill="hold" grpId="1" nodeType="withEffect">
                                  <p:stCondLst>
                                    <p:cond delay="0"/>
                                  </p:stCondLst>
                                  <p:childTnLst>
                                    <p:animEffect transition="out" filter="fade">
                                      <p:cBhvr>
                                        <p:cTn id="174" dur="500"/>
                                        <p:tgtEl>
                                          <p:spTgt spid="64"/>
                                        </p:tgtEl>
                                      </p:cBhvr>
                                    </p:animEffect>
                                    <p:set>
                                      <p:cBhvr>
                                        <p:cTn id="175" dur="1" fill="hold">
                                          <p:stCondLst>
                                            <p:cond delay="499"/>
                                          </p:stCondLst>
                                        </p:cTn>
                                        <p:tgtEl>
                                          <p:spTgt spid="64"/>
                                        </p:tgtEl>
                                        <p:attrNameLst>
                                          <p:attrName>style.visibility</p:attrName>
                                        </p:attrNameLst>
                                      </p:cBhvr>
                                      <p:to>
                                        <p:strVal val="hidden"/>
                                      </p:to>
                                    </p:set>
                                  </p:childTnLst>
                                </p:cTn>
                              </p:par>
                              <p:par>
                                <p:cTn id="176" presetID="10" presetClass="exit" presetSubtype="0" fill="hold" grpId="1" nodeType="withEffect">
                                  <p:stCondLst>
                                    <p:cond delay="0"/>
                                  </p:stCondLst>
                                  <p:childTnLst>
                                    <p:animEffect transition="out" filter="fade">
                                      <p:cBhvr>
                                        <p:cTn id="177" dur="500"/>
                                        <p:tgtEl>
                                          <p:spTgt spid="70"/>
                                        </p:tgtEl>
                                      </p:cBhvr>
                                    </p:animEffect>
                                    <p:set>
                                      <p:cBhvr>
                                        <p:cTn id="178" dur="1" fill="hold">
                                          <p:stCondLst>
                                            <p:cond delay="499"/>
                                          </p:stCondLst>
                                        </p:cTn>
                                        <p:tgtEl>
                                          <p:spTgt spid="70"/>
                                        </p:tgtEl>
                                        <p:attrNameLst>
                                          <p:attrName>style.visibility</p:attrName>
                                        </p:attrNameLst>
                                      </p:cBhvr>
                                      <p:to>
                                        <p:strVal val="hidden"/>
                                      </p:to>
                                    </p:set>
                                  </p:childTnLst>
                                </p:cTn>
                              </p:par>
                              <p:par>
                                <p:cTn id="179" presetID="10" presetClass="exit" presetSubtype="0" fill="hold" grpId="1" nodeType="withEffect">
                                  <p:stCondLst>
                                    <p:cond delay="0"/>
                                  </p:stCondLst>
                                  <p:childTnLst>
                                    <p:animEffect transition="out" filter="fade">
                                      <p:cBhvr>
                                        <p:cTn id="180" dur="500"/>
                                        <p:tgtEl>
                                          <p:spTgt spid="66"/>
                                        </p:tgtEl>
                                      </p:cBhvr>
                                    </p:animEffect>
                                    <p:set>
                                      <p:cBhvr>
                                        <p:cTn id="181" dur="1" fill="hold">
                                          <p:stCondLst>
                                            <p:cond delay="499"/>
                                          </p:stCondLst>
                                        </p:cTn>
                                        <p:tgtEl>
                                          <p:spTgt spid="66"/>
                                        </p:tgtEl>
                                        <p:attrNameLst>
                                          <p:attrName>style.visibility</p:attrName>
                                        </p:attrNameLst>
                                      </p:cBhvr>
                                      <p:to>
                                        <p:strVal val="hidden"/>
                                      </p:to>
                                    </p:set>
                                  </p:childTnLst>
                                </p:cTn>
                              </p:par>
                              <p:par>
                                <p:cTn id="182" presetID="10" presetClass="exit" presetSubtype="0" fill="hold" grpId="1" nodeType="withEffect">
                                  <p:stCondLst>
                                    <p:cond delay="0"/>
                                  </p:stCondLst>
                                  <p:childTnLst>
                                    <p:animEffect transition="out" filter="fade">
                                      <p:cBhvr>
                                        <p:cTn id="183" dur="500"/>
                                        <p:tgtEl>
                                          <p:spTgt spid="67"/>
                                        </p:tgtEl>
                                      </p:cBhvr>
                                    </p:animEffect>
                                    <p:set>
                                      <p:cBhvr>
                                        <p:cTn id="184" dur="1" fill="hold">
                                          <p:stCondLst>
                                            <p:cond delay="499"/>
                                          </p:stCondLst>
                                        </p:cTn>
                                        <p:tgtEl>
                                          <p:spTgt spid="67"/>
                                        </p:tgtEl>
                                        <p:attrNameLst>
                                          <p:attrName>style.visibility</p:attrName>
                                        </p:attrNameLst>
                                      </p:cBhvr>
                                      <p:to>
                                        <p:strVal val="hidden"/>
                                      </p:to>
                                    </p:set>
                                  </p:childTnLst>
                                </p:cTn>
                              </p:par>
                              <p:par>
                                <p:cTn id="185" presetID="10" presetClass="exit" presetSubtype="0" fill="hold" grpId="1" nodeType="withEffect">
                                  <p:stCondLst>
                                    <p:cond delay="0"/>
                                  </p:stCondLst>
                                  <p:childTnLst>
                                    <p:animEffect transition="out" filter="fade">
                                      <p:cBhvr>
                                        <p:cTn id="186" dur="500"/>
                                        <p:tgtEl>
                                          <p:spTgt spid="72"/>
                                        </p:tgtEl>
                                      </p:cBhvr>
                                    </p:animEffect>
                                    <p:set>
                                      <p:cBhvr>
                                        <p:cTn id="187" dur="1" fill="hold">
                                          <p:stCondLst>
                                            <p:cond delay="499"/>
                                          </p:stCondLst>
                                        </p:cTn>
                                        <p:tgtEl>
                                          <p:spTgt spid="72"/>
                                        </p:tgtEl>
                                        <p:attrNameLst>
                                          <p:attrName>style.visibility</p:attrName>
                                        </p:attrNameLst>
                                      </p:cBhvr>
                                      <p:to>
                                        <p:strVal val="hidden"/>
                                      </p:to>
                                    </p:set>
                                  </p:childTnLst>
                                </p:cTn>
                              </p:par>
                              <p:par>
                                <p:cTn id="188" presetID="10" presetClass="exit" presetSubtype="0" fill="hold" grpId="1" nodeType="withEffect">
                                  <p:stCondLst>
                                    <p:cond delay="0"/>
                                  </p:stCondLst>
                                  <p:childTnLst>
                                    <p:animEffect transition="out" filter="fade">
                                      <p:cBhvr>
                                        <p:cTn id="189" dur="500"/>
                                        <p:tgtEl>
                                          <p:spTgt spid="73"/>
                                        </p:tgtEl>
                                      </p:cBhvr>
                                    </p:animEffect>
                                    <p:set>
                                      <p:cBhvr>
                                        <p:cTn id="190" dur="1" fill="hold">
                                          <p:stCondLst>
                                            <p:cond delay="499"/>
                                          </p:stCondLst>
                                        </p:cTn>
                                        <p:tgtEl>
                                          <p:spTgt spid="73"/>
                                        </p:tgtEl>
                                        <p:attrNameLst>
                                          <p:attrName>style.visibility</p:attrName>
                                        </p:attrNameLst>
                                      </p:cBhvr>
                                      <p:to>
                                        <p:strVal val="hidden"/>
                                      </p:to>
                                    </p:set>
                                  </p:childTnLst>
                                </p:cTn>
                              </p:par>
                              <p:par>
                                <p:cTn id="191" presetID="10" presetClass="exit" presetSubtype="0" fill="hold" grpId="2" nodeType="withEffect">
                                  <p:stCondLst>
                                    <p:cond delay="0"/>
                                  </p:stCondLst>
                                  <p:childTnLst>
                                    <p:animEffect transition="out" filter="fade">
                                      <p:cBhvr>
                                        <p:cTn id="192" dur="500"/>
                                        <p:tgtEl>
                                          <p:spTgt spid="107"/>
                                        </p:tgtEl>
                                      </p:cBhvr>
                                    </p:animEffect>
                                    <p:set>
                                      <p:cBhvr>
                                        <p:cTn id="193" dur="1" fill="hold">
                                          <p:stCondLst>
                                            <p:cond delay="499"/>
                                          </p:stCondLst>
                                        </p:cTn>
                                        <p:tgtEl>
                                          <p:spTgt spid="107"/>
                                        </p:tgtEl>
                                        <p:attrNameLst>
                                          <p:attrName>style.visibility</p:attrName>
                                        </p:attrNameLst>
                                      </p:cBhvr>
                                      <p:to>
                                        <p:strVal val="hidden"/>
                                      </p:to>
                                    </p:set>
                                  </p:childTnLst>
                                </p:cTn>
                              </p:par>
                              <p:par>
                                <p:cTn id="194" presetID="10" presetClass="exit" presetSubtype="0" fill="hold" grpId="2" nodeType="withEffect">
                                  <p:stCondLst>
                                    <p:cond delay="0"/>
                                  </p:stCondLst>
                                  <p:childTnLst>
                                    <p:animEffect transition="out" filter="fade">
                                      <p:cBhvr>
                                        <p:cTn id="195" dur="500"/>
                                        <p:tgtEl>
                                          <p:spTgt spid="109"/>
                                        </p:tgtEl>
                                      </p:cBhvr>
                                    </p:animEffect>
                                    <p:set>
                                      <p:cBhvr>
                                        <p:cTn id="196" dur="1" fill="hold">
                                          <p:stCondLst>
                                            <p:cond delay="499"/>
                                          </p:stCondLst>
                                        </p:cTn>
                                        <p:tgtEl>
                                          <p:spTgt spid="109"/>
                                        </p:tgtEl>
                                        <p:attrNameLst>
                                          <p:attrName>style.visibility</p:attrName>
                                        </p:attrNameLst>
                                      </p:cBhvr>
                                      <p:to>
                                        <p:strVal val="hidden"/>
                                      </p:to>
                                    </p:set>
                                  </p:childTnLst>
                                </p:cTn>
                              </p:par>
                              <p:par>
                                <p:cTn id="197" presetID="10" presetClass="exit" presetSubtype="0" fill="hold" grpId="0" nodeType="withEffect" nodePh="1">
                                  <p:stCondLst>
                                    <p:cond delay="0"/>
                                  </p:stCondLst>
                                  <p:endCondLst>
                                    <p:cond evt="begin" delay="0">
                                      <p:tn val="197"/>
                                    </p:cond>
                                  </p:endCondLst>
                                  <p:childTnLst>
                                    <p:animEffect transition="out" filter="fade">
                                      <p:cBhvr>
                                        <p:cTn id="198" dur="500"/>
                                        <p:tgtEl>
                                          <p:spTgt spid="233"/>
                                        </p:tgtEl>
                                      </p:cBhvr>
                                    </p:animEffect>
                                    <p:set>
                                      <p:cBhvr>
                                        <p:cTn id="199" dur="1" fill="hold">
                                          <p:stCondLst>
                                            <p:cond delay="499"/>
                                          </p:stCondLst>
                                        </p:cTn>
                                        <p:tgtEl>
                                          <p:spTgt spid="2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2" grpId="0" animBg="1"/>
      <p:bldP spid="232" grpId="1" animBg="1"/>
      <p:bldP spid="233" grpId="0"/>
      <p:bldP spid="240" grpId="0" animBg="1"/>
      <p:bldP spid="240" grpId="1" animBg="1"/>
      <p:bldP spid="11" grpId="0" animBg="1"/>
      <p:bldP spid="11" grpId="1" animBg="1"/>
      <p:bldP spid="24" grpId="0" animBg="1"/>
      <p:bldP spid="24" grpId="1" animBg="1"/>
      <p:bldP spid="12" grpId="0" animBg="1"/>
      <p:bldP spid="12" grpId="1" animBg="1"/>
      <p:bldP spid="39" grpId="0" animBg="1"/>
      <p:bldP spid="39" grpId="1" animBg="1"/>
      <p:bldP spid="63" grpId="0" animBg="1"/>
      <p:bldP spid="63" grpId="1" animBg="1"/>
      <p:bldP spid="64" grpId="0" animBg="1"/>
      <p:bldP spid="64" grpId="1" animBg="1"/>
      <p:bldP spid="65" grpId="0" animBg="1"/>
      <p:bldP spid="65" grpId="1" animBg="1"/>
      <p:bldP spid="66" grpId="0" animBg="1"/>
      <p:bldP spid="66" grpId="1" animBg="1"/>
      <p:bldP spid="67" grpId="0" animBg="1"/>
      <p:bldP spid="67" grpId="1" animBg="1"/>
      <p:bldP spid="70" grpId="0" animBg="1"/>
      <p:bldP spid="70" grpId="1" animBg="1"/>
      <p:bldP spid="71" grpId="0" animBg="1"/>
      <p:bldP spid="71" grpId="1" animBg="1"/>
      <p:bldP spid="72" grpId="0" animBg="1"/>
      <p:bldP spid="72" grpId="1" animBg="1"/>
      <p:bldP spid="73" grpId="0" animBg="1"/>
      <p:bldP spid="73" grpId="1" animBg="1"/>
      <p:bldP spid="22" grpId="0" animBg="1"/>
      <p:bldP spid="22" grpId="1" animBg="1"/>
      <p:bldP spid="10" grpId="0" animBg="1"/>
      <p:bldP spid="10" grpId="1" animBg="1"/>
      <p:bldP spid="104" grpId="0" animBg="1"/>
      <p:bldP spid="104" grpId="1" animBg="1"/>
      <p:bldP spid="107" grpId="1"/>
      <p:bldP spid="107" grpId="2"/>
      <p:bldP spid="109" grpId="1"/>
      <p:bldP spid="109" grpId="2"/>
      <p:bldP spid="33" grpId="0" animBg="1"/>
      <p:bldP spid="35" grpId="0" animBg="1"/>
      <p:bldP spid="36" grpId="0"/>
      <p:bldP spid="37" grpId="0"/>
      <p:bldP spid="3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50" name="Google Shape;350;p25"/>
          <p:cNvSpPr txBox="1">
            <a:spLocks noGrp="1"/>
          </p:cNvSpPr>
          <p:nvPr>
            <p:ph type="title"/>
          </p:nvPr>
        </p:nvSpPr>
        <p:spPr>
          <a:xfrm>
            <a:off x="179650" y="23678"/>
            <a:ext cx="8520600" cy="26929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600"/>
              <a:buNone/>
            </a:pPr>
            <a:r>
              <a:rPr lang="en" dirty="0"/>
              <a:t>Real-life Scenario Application</a:t>
            </a:r>
            <a:endParaRPr dirty="0"/>
          </a:p>
        </p:txBody>
      </p:sp>
      <p:sp>
        <p:nvSpPr>
          <p:cNvPr id="351" name="Google Shape;351;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latin typeface="Open Sans"/>
                <a:ea typeface="Open Sans"/>
                <a:cs typeface="Open Sans"/>
                <a:sym typeface="Open Sans"/>
              </a:rPr>
              <a:t>7</a:t>
            </a:fld>
            <a:endParaRPr>
              <a:solidFill>
                <a:schemeClr val="dk2"/>
              </a:solidFill>
              <a:latin typeface="Open Sans"/>
              <a:ea typeface="Open Sans"/>
              <a:cs typeface="Open Sans"/>
              <a:sym typeface="Open Sans"/>
            </a:endParaRPr>
          </a:p>
        </p:txBody>
      </p:sp>
      <p:sp>
        <p:nvSpPr>
          <p:cNvPr id="352" name="Google Shape;352;p25"/>
          <p:cNvSpPr/>
          <p:nvPr/>
        </p:nvSpPr>
        <p:spPr>
          <a:xfrm>
            <a:off x="3434651" y="1060143"/>
            <a:ext cx="1988100" cy="3198000"/>
          </a:xfrm>
          <a:prstGeom prst="rect">
            <a:avLst/>
          </a:prstGeom>
          <a:noFill/>
          <a:ln w="28575" cap="flat" cmpd="sng">
            <a:solidFill>
              <a:srgbClr val="FFA45B"/>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357" name="Google Shape;357;p25"/>
          <p:cNvSpPr txBox="1"/>
          <p:nvPr/>
        </p:nvSpPr>
        <p:spPr>
          <a:xfrm flipH="1">
            <a:off x="3505151" y="1487137"/>
            <a:ext cx="1868400" cy="387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000"/>
              <a:buFont typeface="Arial"/>
              <a:buNone/>
            </a:pPr>
            <a:r>
              <a:rPr lang="en" sz="2000" b="1" i="0" u="none" strike="noStrike" cap="none">
                <a:solidFill>
                  <a:srgbClr val="FFC166"/>
                </a:solidFill>
                <a:latin typeface="PT Sans Narrow"/>
                <a:ea typeface="PT Sans Narrow"/>
                <a:cs typeface="PT Sans Narrow"/>
                <a:sym typeface="PT Sans Narrow"/>
              </a:rPr>
              <a:t>Analyst</a:t>
            </a:r>
            <a:endParaRPr sz="2000" b="1" i="0" u="none" strike="noStrike" cap="none">
              <a:solidFill>
                <a:srgbClr val="FFC166"/>
              </a:solidFill>
              <a:latin typeface="PT Sans Narrow"/>
              <a:ea typeface="PT Sans Narrow"/>
              <a:cs typeface="PT Sans Narrow"/>
              <a:sym typeface="PT Sans Narrow"/>
            </a:endParaRPr>
          </a:p>
        </p:txBody>
      </p:sp>
      <p:sp>
        <p:nvSpPr>
          <p:cNvPr id="358" name="Google Shape;358;p25"/>
          <p:cNvSpPr txBox="1"/>
          <p:nvPr/>
        </p:nvSpPr>
        <p:spPr>
          <a:xfrm flipH="1">
            <a:off x="3515489" y="1772096"/>
            <a:ext cx="1826400" cy="334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PT Sans Narrow"/>
                <a:ea typeface="PT Sans Narrow"/>
                <a:cs typeface="PT Sans Narrow"/>
                <a:sym typeface="PT Sans Narrow"/>
              </a:rPr>
              <a:t>George</a:t>
            </a:r>
            <a:endParaRPr sz="1600" b="0" i="0" u="none" strike="noStrike" cap="none">
              <a:solidFill>
                <a:schemeClr val="dk2"/>
              </a:solidFill>
              <a:latin typeface="PT Sans Narrow"/>
              <a:ea typeface="PT Sans Narrow"/>
              <a:cs typeface="PT Sans Narrow"/>
              <a:sym typeface="PT Sans Narrow"/>
            </a:endParaRPr>
          </a:p>
        </p:txBody>
      </p:sp>
      <p:cxnSp>
        <p:nvCxnSpPr>
          <p:cNvPr id="359" name="Google Shape;359;p25"/>
          <p:cNvCxnSpPr/>
          <p:nvPr/>
        </p:nvCxnSpPr>
        <p:spPr>
          <a:xfrm>
            <a:off x="3943462" y="1822219"/>
            <a:ext cx="970500" cy="0"/>
          </a:xfrm>
          <a:prstGeom prst="straightConnector1">
            <a:avLst/>
          </a:prstGeom>
          <a:noFill/>
          <a:ln w="19050" cap="flat" cmpd="sng">
            <a:solidFill>
              <a:schemeClr val="dk2"/>
            </a:solidFill>
            <a:prstDash val="solid"/>
            <a:round/>
            <a:headEnd type="none" w="sm" len="sm"/>
            <a:tailEnd type="none" w="sm" len="sm"/>
          </a:ln>
        </p:spPr>
      </p:cxnSp>
      <p:sp>
        <p:nvSpPr>
          <p:cNvPr id="368" name="Google Shape;368;p25"/>
          <p:cNvSpPr txBox="1"/>
          <p:nvPr/>
        </p:nvSpPr>
        <p:spPr>
          <a:xfrm>
            <a:off x="3645001" y="2248018"/>
            <a:ext cx="1585500" cy="486968"/>
          </a:xfrm>
          <a:prstGeom prst="rect">
            <a:avLst/>
          </a:prstGeom>
          <a:noFill/>
          <a:ln>
            <a:noFill/>
          </a:ln>
        </p:spPr>
        <p:txBody>
          <a:bodyPr spcFirstLastPara="1" wrap="square" lIns="0" tIns="4775" rIns="0" bIns="0" anchor="t" anchorCtr="0">
            <a:noAutofit/>
          </a:bodyPr>
          <a:lstStyle/>
          <a:p>
            <a:pPr marL="0" lvl="0" indent="0" algn="ctr" rtl="0">
              <a:spcBef>
                <a:spcPts val="171"/>
              </a:spcBef>
              <a:spcAft>
                <a:spcPts val="0"/>
              </a:spcAft>
              <a:buNone/>
            </a:pPr>
            <a:r>
              <a:rPr lang="en" sz="1200" b="1" dirty="0">
                <a:solidFill>
                  <a:schemeClr val="accent4"/>
                </a:solidFill>
              </a:rPr>
              <a:t>Compress</a:t>
            </a:r>
            <a:r>
              <a:rPr lang="en" sz="1200" dirty="0">
                <a:solidFill>
                  <a:schemeClr val="dk2"/>
                </a:solidFill>
              </a:rPr>
              <a:t> Reading   Materials</a:t>
            </a:r>
            <a:endParaRPr dirty="0"/>
          </a:p>
          <a:p>
            <a:pPr marL="0" marR="0" lvl="0" indent="0" algn="ctr" rtl="0">
              <a:lnSpc>
                <a:spcPct val="100000"/>
              </a:lnSpc>
              <a:spcBef>
                <a:spcPts val="171"/>
              </a:spcBef>
              <a:spcAft>
                <a:spcPts val="0"/>
              </a:spcAft>
              <a:buNone/>
            </a:pPr>
            <a:endParaRPr dirty="0">
              <a:solidFill>
                <a:schemeClr val="lt2"/>
              </a:solidFill>
              <a:latin typeface="Open Sans"/>
              <a:ea typeface="Open Sans"/>
              <a:cs typeface="Open Sans"/>
              <a:sym typeface="Open Sans"/>
            </a:endParaRPr>
          </a:p>
          <a:p>
            <a:pPr marL="0" marR="0" lvl="0" indent="0" algn="ctr" rtl="0">
              <a:lnSpc>
                <a:spcPct val="100000"/>
              </a:lnSpc>
              <a:spcBef>
                <a:spcPts val="171"/>
              </a:spcBef>
              <a:spcAft>
                <a:spcPts val="0"/>
              </a:spcAft>
              <a:buNone/>
            </a:pPr>
            <a:endParaRPr dirty="0">
              <a:solidFill>
                <a:schemeClr val="lt2"/>
              </a:solidFill>
              <a:latin typeface="Open Sans"/>
              <a:ea typeface="Open Sans"/>
              <a:cs typeface="Open Sans"/>
              <a:sym typeface="Open Sans"/>
            </a:endParaRPr>
          </a:p>
          <a:p>
            <a:pPr marL="0" marR="0" lvl="0" indent="0" algn="ctr" rtl="0">
              <a:lnSpc>
                <a:spcPct val="100000"/>
              </a:lnSpc>
              <a:spcBef>
                <a:spcPts val="171"/>
              </a:spcBef>
              <a:spcAft>
                <a:spcPts val="0"/>
              </a:spcAft>
              <a:buNone/>
            </a:pPr>
            <a:endParaRPr dirty="0">
              <a:solidFill>
                <a:schemeClr val="lt2"/>
              </a:solidFill>
              <a:latin typeface="Open Sans"/>
              <a:ea typeface="Open Sans"/>
              <a:cs typeface="Open Sans"/>
              <a:sym typeface="Open Sans"/>
            </a:endParaRPr>
          </a:p>
          <a:p>
            <a:pPr marL="0" marR="0" lvl="0" indent="0" algn="ctr" rtl="0">
              <a:lnSpc>
                <a:spcPct val="100000"/>
              </a:lnSpc>
              <a:spcBef>
                <a:spcPts val="171"/>
              </a:spcBef>
              <a:spcAft>
                <a:spcPts val="0"/>
              </a:spcAft>
              <a:buNone/>
            </a:pPr>
            <a:endParaRPr dirty="0">
              <a:solidFill>
                <a:schemeClr val="lt2"/>
              </a:solidFill>
              <a:latin typeface="Open Sans"/>
              <a:ea typeface="Open Sans"/>
              <a:cs typeface="Open Sans"/>
              <a:sym typeface="Open Sans"/>
            </a:endParaRPr>
          </a:p>
          <a:p>
            <a:pPr marL="0" marR="0" lvl="0" indent="0" algn="l" rtl="0">
              <a:lnSpc>
                <a:spcPct val="100000"/>
              </a:lnSpc>
              <a:spcBef>
                <a:spcPts val="171"/>
              </a:spcBef>
              <a:spcAft>
                <a:spcPts val="0"/>
              </a:spcAft>
              <a:buNone/>
            </a:pPr>
            <a:endParaRPr dirty="0">
              <a:solidFill>
                <a:schemeClr val="lt2"/>
              </a:solidFill>
              <a:latin typeface="Open Sans"/>
              <a:ea typeface="Open Sans"/>
              <a:cs typeface="Open Sans"/>
              <a:sym typeface="Open Sans"/>
            </a:endParaRPr>
          </a:p>
        </p:txBody>
      </p:sp>
      <p:grpSp>
        <p:nvGrpSpPr>
          <p:cNvPr id="377" name="Google Shape;377;p25"/>
          <p:cNvGrpSpPr/>
          <p:nvPr/>
        </p:nvGrpSpPr>
        <p:grpSpPr>
          <a:xfrm>
            <a:off x="4291591" y="1171933"/>
            <a:ext cx="295536" cy="334667"/>
            <a:chOff x="-57950750" y="2296300"/>
            <a:chExt cx="279625" cy="316650"/>
          </a:xfrm>
        </p:grpSpPr>
        <p:sp>
          <p:nvSpPr>
            <p:cNvPr id="378" name="Google Shape;378;p25"/>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25"/>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25"/>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25"/>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82" name="Google Shape;382;p25"/>
          <p:cNvPicPr preferRelativeResize="0"/>
          <p:nvPr/>
        </p:nvPicPr>
        <p:blipFill rotWithShape="1">
          <a:blip r:embed="rId3">
            <a:alphaModFix/>
          </a:blip>
          <a:srcRect/>
          <a:stretch/>
        </p:blipFill>
        <p:spPr>
          <a:xfrm>
            <a:off x="3746062" y="2772779"/>
            <a:ext cx="1365299" cy="675352"/>
          </a:xfrm>
          <a:prstGeom prst="rect">
            <a:avLst/>
          </a:prstGeom>
          <a:noFill/>
          <a:ln>
            <a:noFill/>
          </a:ln>
        </p:spPr>
      </p:pic>
      <p:sp>
        <p:nvSpPr>
          <p:cNvPr id="385" name="Google Shape;385;p25"/>
          <p:cNvSpPr/>
          <p:nvPr/>
        </p:nvSpPr>
        <p:spPr>
          <a:xfrm>
            <a:off x="4344426" y="3559268"/>
            <a:ext cx="201300" cy="278100"/>
          </a:xfrm>
          <a:prstGeom prst="downArrow">
            <a:avLst>
              <a:gd name="adj1" fmla="val 50000"/>
              <a:gd name="adj2"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9900"/>
              </a:solidFill>
            </a:endParaRPr>
          </a:p>
        </p:txBody>
      </p:sp>
      <p:sp>
        <p:nvSpPr>
          <p:cNvPr id="44" name="文本框 43">
            <a:extLst>
              <a:ext uri="{FF2B5EF4-FFF2-40B4-BE49-F238E27FC236}">
                <a16:creationId xmlns:a16="http://schemas.microsoft.com/office/drawing/2014/main" id="{5D8AAE54-788A-48E0-95DE-12AF67DF298F}"/>
              </a:ext>
            </a:extLst>
          </p:cNvPr>
          <p:cNvSpPr txBox="1"/>
          <p:nvPr/>
        </p:nvSpPr>
        <p:spPr>
          <a:xfrm>
            <a:off x="3515489" y="3839715"/>
            <a:ext cx="1868400" cy="307777"/>
          </a:xfrm>
          <a:prstGeom prst="rect">
            <a:avLst/>
          </a:prstGeom>
          <a:noFill/>
        </p:spPr>
        <p:txBody>
          <a:bodyPr wrap="square">
            <a:spAutoFit/>
          </a:bodyPr>
          <a:lstStyle/>
          <a:p>
            <a:pPr marL="0" marR="0" lvl="0" indent="0" algn="ctr" rtl="0">
              <a:lnSpc>
                <a:spcPct val="100000"/>
              </a:lnSpc>
              <a:spcBef>
                <a:spcPts val="171"/>
              </a:spcBef>
              <a:spcAft>
                <a:spcPts val="0"/>
              </a:spcAft>
              <a:buNone/>
            </a:pPr>
            <a:r>
              <a:rPr lang="en-US" altLang="zh-CN" sz="1400" dirty="0">
                <a:solidFill>
                  <a:schemeClr val="dk2"/>
                </a:solidFill>
              </a:rPr>
              <a:t>Improve efficiency</a:t>
            </a:r>
          </a:p>
        </p:txBody>
      </p:sp>
      <p:pic>
        <p:nvPicPr>
          <p:cNvPr id="10" name="图片 9" descr="图示&#10;&#10;描述已自动生成">
            <a:extLst>
              <a:ext uri="{FF2B5EF4-FFF2-40B4-BE49-F238E27FC236}">
                <a16:creationId xmlns:a16="http://schemas.microsoft.com/office/drawing/2014/main" id="{9FCE4125-D40E-40ED-91B4-4CA5F5E0C2F1}"/>
              </a:ext>
            </a:extLst>
          </p:cNvPr>
          <p:cNvPicPr>
            <a:picLocks noChangeAspect="1"/>
          </p:cNvPicPr>
          <p:nvPr/>
        </p:nvPicPr>
        <p:blipFill>
          <a:blip r:embed="rId4"/>
          <a:stretch>
            <a:fillRect/>
          </a:stretch>
        </p:blipFill>
        <p:spPr>
          <a:xfrm>
            <a:off x="3372880" y="1050081"/>
            <a:ext cx="2117195" cy="3254291"/>
          </a:xfrm>
          <a:prstGeom prst="rect">
            <a:avLst/>
          </a:prstGeom>
        </p:spPr>
      </p:pic>
      <p:sp>
        <p:nvSpPr>
          <p:cNvPr id="349" name="Google Shape;349;p25"/>
          <p:cNvSpPr/>
          <p:nvPr/>
        </p:nvSpPr>
        <p:spPr>
          <a:xfrm>
            <a:off x="3441412" y="1088784"/>
            <a:ext cx="1988100" cy="3198000"/>
          </a:xfrm>
          <a:prstGeom prst="rect">
            <a:avLst/>
          </a:prstGeom>
          <a:noFill/>
          <a:ln w="28575" cap="flat" cmpd="sng">
            <a:solidFill>
              <a:srgbClr val="A1E8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360" name="Google Shape;360;p25"/>
          <p:cNvSpPr txBox="1"/>
          <p:nvPr/>
        </p:nvSpPr>
        <p:spPr>
          <a:xfrm flipH="1">
            <a:off x="3710579" y="1598422"/>
            <a:ext cx="1365300" cy="387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000"/>
              <a:buFont typeface="Arial"/>
              <a:buNone/>
            </a:pPr>
            <a:r>
              <a:rPr lang="en" sz="2000" b="1" i="0" u="none" strike="noStrike" cap="none" dirty="0">
                <a:solidFill>
                  <a:schemeClr val="dk1"/>
                </a:solidFill>
                <a:latin typeface="PT Sans Narrow"/>
                <a:ea typeface="PT Sans Narrow"/>
                <a:cs typeface="PT Sans Narrow"/>
                <a:sym typeface="PT Sans Narrow"/>
              </a:rPr>
              <a:t>Consultant</a:t>
            </a:r>
            <a:endParaRPr sz="2000" b="1" i="0" u="none" strike="noStrike" cap="none" dirty="0">
              <a:solidFill>
                <a:schemeClr val="dk1"/>
              </a:solidFill>
              <a:latin typeface="PT Sans Narrow"/>
              <a:ea typeface="PT Sans Narrow"/>
              <a:cs typeface="PT Sans Narrow"/>
              <a:sym typeface="PT Sans Narrow"/>
            </a:endParaRPr>
          </a:p>
        </p:txBody>
      </p:sp>
      <p:sp>
        <p:nvSpPr>
          <p:cNvPr id="361" name="Google Shape;361;p25"/>
          <p:cNvSpPr txBox="1"/>
          <p:nvPr/>
        </p:nvSpPr>
        <p:spPr>
          <a:xfrm flipH="1">
            <a:off x="3523629" y="1811122"/>
            <a:ext cx="1826400" cy="278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dirty="0">
                <a:solidFill>
                  <a:schemeClr val="dk2"/>
                </a:solidFill>
                <a:latin typeface="PT Sans Narrow"/>
                <a:ea typeface="PT Sans Narrow"/>
                <a:cs typeface="PT Sans Narrow"/>
                <a:sym typeface="PT Sans Narrow"/>
              </a:rPr>
              <a:t>Megan</a:t>
            </a:r>
            <a:endParaRPr sz="1800" b="0" i="0" u="none" strike="noStrike" cap="none" dirty="0">
              <a:solidFill>
                <a:schemeClr val="dk2"/>
              </a:solidFill>
              <a:latin typeface="PT Sans Narrow"/>
              <a:ea typeface="PT Sans Narrow"/>
              <a:cs typeface="PT Sans Narrow"/>
              <a:sym typeface="PT Sans Narrow"/>
            </a:endParaRPr>
          </a:p>
        </p:txBody>
      </p:sp>
      <p:cxnSp>
        <p:nvCxnSpPr>
          <p:cNvPr id="362" name="Google Shape;362;p25"/>
          <p:cNvCxnSpPr/>
          <p:nvPr/>
        </p:nvCxnSpPr>
        <p:spPr>
          <a:xfrm>
            <a:off x="3804030" y="1895939"/>
            <a:ext cx="1178400" cy="0"/>
          </a:xfrm>
          <a:prstGeom prst="straightConnector1">
            <a:avLst/>
          </a:prstGeom>
          <a:noFill/>
          <a:ln w="19050" cap="flat" cmpd="sng">
            <a:solidFill>
              <a:schemeClr val="dk2"/>
            </a:solidFill>
            <a:prstDash val="solid"/>
            <a:round/>
            <a:headEnd type="none" w="sm" len="sm"/>
            <a:tailEnd type="none" w="sm" len="sm"/>
          </a:ln>
        </p:spPr>
      </p:cxnSp>
      <p:grpSp>
        <p:nvGrpSpPr>
          <p:cNvPr id="363" name="Google Shape;363;p25"/>
          <p:cNvGrpSpPr/>
          <p:nvPr/>
        </p:nvGrpSpPr>
        <p:grpSpPr>
          <a:xfrm>
            <a:off x="4224648" y="1234029"/>
            <a:ext cx="337178" cy="336332"/>
            <a:chOff x="-57578225" y="1904075"/>
            <a:chExt cx="319025" cy="318225"/>
          </a:xfrm>
        </p:grpSpPr>
        <p:sp>
          <p:nvSpPr>
            <p:cNvPr id="364" name="Google Shape;364;p25"/>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25"/>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25"/>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25"/>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0" name="Google Shape;370;p25"/>
          <p:cNvSpPr txBox="1"/>
          <p:nvPr/>
        </p:nvSpPr>
        <p:spPr>
          <a:xfrm>
            <a:off x="3563462" y="2242447"/>
            <a:ext cx="1668000" cy="11682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171"/>
              </a:spcBef>
              <a:spcAft>
                <a:spcPts val="0"/>
              </a:spcAft>
              <a:buNone/>
            </a:pPr>
            <a:r>
              <a:rPr lang="en" sz="1200" b="1">
                <a:solidFill>
                  <a:schemeClr val="accent3"/>
                </a:solidFill>
              </a:rPr>
              <a:t>Recap</a:t>
            </a:r>
            <a:r>
              <a:rPr lang="en" sz="1200">
                <a:solidFill>
                  <a:schemeClr val="dk2"/>
                </a:solidFill>
              </a:rPr>
              <a:t> Meeting Recordings</a:t>
            </a:r>
            <a:endParaRPr sz="1000">
              <a:solidFill>
                <a:srgbClr val="292929"/>
              </a:solidFill>
            </a:endParaRPr>
          </a:p>
          <a:p>
            <a:pPr marL="0" marR="0" lvl="0" indent="0" algn="ctr" rtl="0">
              <a:lnSpc>
                <a:spcPct val="100000"/>
              </a:lnSpc>
              <a:spcBef>
                <a:spcPts val="171"/>
              </a:spcBef>
              <a:spcAft>
                <a:spcPts val="0"/>
              </a:spcAft>
              <a:buNone/>
            </a:pPr>
            <a:endParaRPr>
              <a:solidFill>
                <a:schemeClr val="lt2"/>
              </a:solidFill>
              <a:latin typeface="Open Sans"/>
              <a:ea typeface="Open Sans"/>
              <a:cs typeface="Open Sans"/>
              <a:sym typeface="Open Sans"/>
            </a:endParaRPr>
          </a:p>
          <a:p>
            <a:pPr marL="0" marR="0" lvl="0" indent="0" algn="ctr" rtl="0">
              <a:lnSpc>
                <a:spcPct val="100000"/>
              </a:lnSpc>
              <a:spcBef>
                <a:spcPts val="171"/>
              </a:spcBef>
              <a:spcAft>
                <a:spcPts val="0"/>
              </a:spcAft>
              <a:buNone/>
            </a:pPr>
            <a:endParaRPr>
              <a:solidFill>
                <a:schemeClr val="lt2"/>
              </a:solidFill>
              <a:latin typeface="Open Sans"/>
              <a:ea typeface="Open Sans"/>
              <a:cs typeface="Open Sans"/>
              <a:sym typeface="Open Sans"/>
            </a:endParaRPr>
          </a:p>
          <a:p>
            <a:pPr marL="0" marR="0" lvl="0" indent="0" algn="ctr" rtl="0">
              <a:lnSpc>
                <a:spcPct val="100000"/>
              </a:lnSpc>
              <a:spcBef>
                <a:spcPts val="171"/>
              </a:spcBef>
              <a:spcAft>
                <a:spcPts val="0"/>
              </a:spcAft>
              <a:buNone/>
            </a:pPr>
            <a:endParaRPr>
              <a:solidFill>
                <a:schemeClr val="lt2"/>
              </a:solidFill>
              <a:latin typeface="Open Sans"/>
              <a:ea typeface="Open Sans"/>
              <a:cs typeface="Open Sans"/>
              <a:sym typeface="Open Sans"/>
            </a:endParaRPr>
          </a:p>
          <a:p>
            <a:pPr marL="0" marR="0" lvl="0" indent="0" algn="l" rtl="0">
              <a:lnSpc>
                <a:spcPct val="100000"/>
              </a:lnSpc>
              <a:spcBef>
                <a:spcPts val="171"/>
              </a:spcBef>
              <a:spcAft>
                <a:spcPts val="0"/>
              </a:spcAft>
              <a:buNone/>
            </a:pPr>
            <a:endParaRPr>
              <a:solidFill>
                <a:schemeClr val="lt2"/>
              </a:solidFill>
              <a:latin typeface="Open Sans"/>
              <a:ea typeface="Open Sans"/>
              <a:cs typeface="Open Sans"/>
              <a:sym typeface="Open Sans"/>
            </a:endParaRPr>
          </a:p>
          <a:p>
            <a:pPr marL="0" marR="0" lvl="0" indent="0" algn="l" rtl="0">
              <a:lnSpc>
                <a:spcPct val="100000"/>
              </a:lnSpc>
              <a:spcBef>
                <a:spcPts val="171"/>
              </a:spcBef>
              <a:spcAft>
                <a:spcPts val="0"/>
              </a:spcAft>
              <a:buNone/>
            </a:pPr>
            <a:endParaRPr>
              <a:solidFill>
                <a:schemeClr val="lt2"/>
              </a:solidFill>
              <a:latin typeface="Open Sans"/>
              <a:ea typeface="Open Sans"/>
              <a:cs typeface="Open Sans"/>
              <a:sym typeface="Open Sans"/>
            </a:endParaRPr>
          </a:p>
          <a:p>
            <a:pPr marL="0" marR="0" lvl="0" indent="0" algn="ctr" rtl="0">
              <a:lnSpc>
                <a:spcPct val="100000"/>
              </a:lnSpc>
              <a:spcBef>
                <a:spcPts val="171"/>
              </a:spcBef>
              <a:spcAft>
                <a:spcPts val="171"/>
              </a:spcAft>
              <a:buNone/>
            </a:pPr>
            <a:endParaRPr/>
          </a:p>
        </p:txBody>
      </p:sp>
      <p:pic>
        <p:nvPicPr>
          <p:cNvPr id="383" name="Google Shape;383;p25" descr="Graphical user interface, application&#10;&#10;Description automatically generated"/>
          <p:cNvPicPr preferRelativeResize="0"/>
          <p:nvPr/>
        </p:nvPicPr>
        <p:blipFill rotWithShape="1">
          <a:blip r:embed="rId5">
            <a:alphaModFix/>
          </a:blip>
          <a:srcRect/>
          <a:stretch/>
        </p:blipFill>
        <p:spPr>
          <a:xfrm>
            <a:off x="3849313" y="2697434"/>
            <a:ext cx="1178399" cy="675376"/>
          </a:xfrm>
          <a:prstGeom prst="rect">
            <a:avLst/>
          </a:prstGeom>
          <a:noFill/>
          <a:ln>
            <a:noFill/>
          </a:ln>
        </p:spPr>
      </p:pic>
      <p:sp>
        <p:nvSpPr>
          <p:cNvPr id="387" name="Google Shape;387;p25"/>
          <p:cNvSpPr/>
          <p:nvPr/>
        </p:nvSpPr>
        <p:spPr>
          <a:xfrm>
            <a:off x="4292587" y="3480459"/>
            <a:ext cx="201300" cy="278100"/>
          </a:xfrm>
          <a:prstGeom prst="downArrow">
            <a:avLst>
              <a:gd name="adj1" fmla="val 50000"/>
              <a:gd name="adj2" fmla="val 50000"/>
            </a:avLst>
          </a:prstGeom>
          <a:solidFill>
            <a:srgbClr val="A1E8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9900"/>
              </a:solidFill>
            </a:endParaRPr>
          </a:p>
        </p:txBody>
      </p:sp>
      <p:sp>
        <p:nvSpPr>
          <p:cNvPr id="388" name="Google Shape;388;p25"/>
          <p:cNvSpPr txBox="1"/>
          <p:nvPr/>
        </p:nvSpPr>
        <p:spPr>
          <a:xfrm>
            <a:off x="3622112" y="3667684"/>
            <a:ext cx="1550700" cy="522300"/>
          </a:xfrm>
          <a:prstGeom prst="rect">
            <a:avLst/>
          </a:prstGeom>
          <a:noFill/>
          <a:ln>
            <a:noFill/>
          </a:ln>
        </p:spPr>
        <p:txBody>
          <a:bodyPr spcFirstLastPara="1" wrap="square" lIns="91425" tIns="91425" rIns="91425" bIns="91425" anchor="t" anchorCtr="0">
            <a:noAutofit/>
          </a:bodyPr>
          <a:lstStyle/>
          <a:p>
            <a:pPr marL="0" lvl="0" indent="0" algn="ctr" rtl="0">
              <a:spcBef>
                <a:spcPts val="171"/>
              </a:spcBef>
              <a:spcAft>
                <a:spcPts val="171"/>
              </a:spcAft>
              <a:buNone/>
            </a:pPr>
            <a:r>
              <a:rPr lang="en" sz="1200">
                <a:solidFill>
                  <a:schemeClr val="dk2"/>
                </a:solidFill>
              </a:rPr>
              <a:t>Prevent missing important points</a:t>
            </a:r>
            <a:endParaRPr/>
          </a:p>
        </p:txBody>
      </p:sp>
      <p:pic>
        <p:nvPicPr>
          <p:cNvPr id="14" name="图片 13" descr="图示&#10;&#10;描述已自动生成">
            <a:extLst>
              <a:ext uri="{FF2B5EF4-FFF2-40B4-BE49-F238E27FC236}">
                <a16:creationId xmlns:a16="http://schemas.microsoft.com/office/drawing/2014/main" id="{EA65BCB9-EB0B-41C2-B0DD-0C0524A10F40}"/>
              </a:ext>
            </a:extLst>
          </p:cNvPr>
          <p:cNvPicPr>
            <a:picLocks noChangeAspect="1"/>
          </p:cNvPicPr>
          <p:nvPr/>
        </p:nvPicPr>
        <p:blipFill>
          <a:blip r:embed="rId6"/>
          <a:stretch>
            <a:fillRect/>
          </a:stretch>
        </p:blipFill>
        <p:spPr>
          <a:xfrm>
            <a:off x="3398194" y="1060143"/>
            <a:ext cx="2056392" cy="3254291"/>
          </a:xfrm>
          <a:prstGeom prst="rect">
            <a:avLst/>
          </a:prstGeom>
        </p:spPr>
      </p:pic>
      <p:sp>
        <p:nvSpPr>
          <p:cNvPr id="353" name="Google Shape;353;p25"/>
          <p:cNvSpPr/>
          <p:nvPr/>
        </p:nvSpPr>
        <p:spPr>
          <a:xfrm>
            <a:off x="3437900" y="1092047"/>
            <a:ext cx="1988100" cy="3198000"/>
          </a:xfrm>
          <a:prstGeom prst="rect">
            <a:avLst/>
          </a:prstGeom>
          <a:noFill/>
          <a:ln w="28575" cap="flat" cmpd="sng">
            <a:solidFill>
              <a:srgbClr val="E1BDE7"/>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accent4"/>
                </a:solidFill>
                <a:latin typeface="Arial"/>
                <a:ea typeface="Arial"/>
                <a:cs typeface="Arial"/>
                <a:sym typeface="Arial"/>
              </a:rPr>
              <a:t>         </a:t>
            </a:r>
            <a:endParaRPr sz="1400" b="0" i="0" u="none" strike="noStrike" cap="none">
              <a:solidFill>
                <a:schemeClr val="accent4"/>
              </a:solidFill>
              <a:latin typeface="Arial"/>
              <a:ea typeface="Arial"/>
              <a:cs typeface="Arial"/>
              <a:sym typeface="Arial"/>
            </a:endParaRPr>
          </a:p>
        </p:txBody>
      </p:sp>
      <p:sp>
        <p:nvSpPr>
          <p:cNvPr id="354" name="Google Shape;354;p25"/>
          <p:cNvSpPr txBox="1"/>
          <p:nvPr/>
        </p:nvSpPr>
        <p:spPr>
          <a:xfrm flipH="1">
            <a:off x="3517373" y="1598447"/>
            <a:ext cx="1797300" cy="3870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000"/>
              <a:buFont typeface="Arial"/>
              <a:buNone/>
            </a:pPr>
            <a:r>
              <a:rPr lang="en" sz="2000" b="1" i="0" u="none" strike="noStrike" cap="none">
                <a:solidFill>
                  <a:srgbClr val="E1BDE7"/>
                </a:solidFill>
                <a:latin typeface="PT Sans Narrow"/>
                <a:ea typeface="PT Sans Narrow"/>
                <a:cs typeface="PT Sans Narrow"/>
                <a:sym typeface="PT Sans Narrow"/>
              </a:rPr>
              <a:t>Product Manager</a:t>
            </a:r>
            <a:endParaRPr sz="2000" b="1" i="0" u="none" strike="noStrike" cap="none">
              <a:solidFill>
                <a:srgbClr val="E1BDE7"/>
              </a:solidFill>
              <a:latin typeface="PT Sans Narrow"/>
              <a:ea typeface="PT Sans Narrow"/>
              <a:cs typeface="PT Sans Narrow"/>
              <a:sym typeface="PT Sans Narrow"/>
            </a:endParaRPr>
          </a:p>
        </p:txBody>
      </p:sp>
      <p:sp>
        <p:nvSpPr>
          <p:cNvPr id="355" name="Google Shape;355;p25"/>
          <p:cNvSpPr txBox="1"/>
          <p:nvPr/>
        </p:nvSpPr>
        <p:spPr>
          <a:xfrm flipH="1">
            <a:off x="3517383" y="1814405"/>
            <a:ext cx="1826400" cy="278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chemeClr val="dk2"/>
                </a:solidFill>
                <a:latin typeface="PT Sans Narrow"/>
                <a:ea typeface="PT Sans Narrow"/>
                <a:cs typeface="PT Sans Narrow"/>
                <a:sym typeface="PT Sans Narrow"/>
              </a:rPr>
              <a:t>Mary</a:t>
            </a:r>
            <a:endParaRPr sz="1600" b="0" i="0" u="none" strike="noStrike" cap="none">
              <a:solidFill>
                <a:schemeClr val="dk2"/>
              </a:solidFill>
              <a:latin typeface="PT Sans Narrow"/>
              <a:ea typeface="PT Sans Narrow"/>
              <a:cs typeface="PT Sans Narrow"/>
              <a:sym typeface="PT Sans Narrow"/>
            </a:endParaRPr>
          </a:p>
        </p:txBody>
      </p:sp>
      <p:cxnSp>
        <p:nvCxnSpPr>
          <p:cNvPr id="356" name="Google Shape;356;p25"/>
          <p:cNvCxnSpPr/>
          <p:nvPr/>
        </p:nvCxnSpPr>
        <p:spPr>
          <a:xfrm>
            <a:off x="3590303" y="1899490"/>
            <a:ext cx="1633500" cy="1800"/>
          </a:xfrm>
          <a:prstGeom prst="straightConnector1">
            <a:avLst/>
          </a:prstGeom>
          <a:noFill/>
          <a:ln w="19050" cap="flat" cmpd="sng">
            <a:solidFill>
              <a:schemeClr val="dk2"/>
            </a:solidFill>
            <a:prstDash val="solid"/>
            <a:round/>
            <a:headEnd type="none" w="sm" len="sm"/>
            <a:tailEnd type="none" w="sm" len="sm"/>
          </a:ln>
        </p:spPr>
      </p:cxnSp>
      <p:sp>
        <p:nvSpPr>
          <p:cNvPr id="369" name="Google Shape;369;p25"/>
          <p:cNvSpPr txBox="1"/>
          <p:nvPr/>
        </p:nvSpPr>
        <p:spPr>
          <a:xfrm>
            <a:off x="3727350" y="2227997"/>
            <a:ext cx="1436700" cy="503302"/>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171"/>
              </a:spcBef>
              <a:spcAft>
                <a:spcPts val="0"/>
              </a:spcAft>
              <a:buNone/>
            </a:pPr>
            <a:r>
              <a:rPr lang="en" sz="1200" b="1" dirty="0">
                <a:solidFill>
                  <a:schemeClr val="accent5"/>
                </a:solidFill>
              </a:rPr>
              <a:t>Summarize</a:t>
            </a:r>
            <a:r>
              <a:rPr lang="en" sz="1200" dirty="0">
                <a:solidFill>
                  <a:schemeClr val="dk2"/>
                </a:solidFill>
              </a:rPr>
              <a:t> User </a:t>
            </a:r>
            <a:endParaRPr sz="1200" dirty="0">
              <a:solidFill>
                <a:schemeClr val="dk2"/>
              </a:solidFill>
            </a:endParaRPr>
          </a:p>
          <a:p>
            <a:pPr marL="0" marR="0" lvl="0" indent="0" algn="ctr" rtl="0">
              <a:lnSpc>
                <a:spcPct val="100000"/>
              </a:lnSpc>
              <a:spcBef>
                <a:spcPts val="171"/>
              </a:spcBef>
              <a:spcAft>
                <a:spcPts val="0"/>
              </a:spcAft>
              <a:buNone/>
            </a:pPr>
            <a:r>
              <a:rPr lang="en" sz="1200" dirty="0">
                <a:solidFill>
                  <a:schemeClr val="dk2"/>
                </a:solidFill>
              </a:rPr>
              <a:t>Feedbacks</a:t>
            </a:r>
            <a:endParaRPr sz="1200" dirty="0">
              <a:solidFill>
                <a:schemeClr val="dk2"/>
              </a:solidFill>
            </a:endParaRPr>
          </a:p>
          <a:p>
            <a:pPr marL="0" marR="0" lvl="0" indent="0" algn="ctr" rtl="0">
              <a:lnSpc>
                <a:spcPct val="100000"/>
              </a:lnSpc>
              <a:spcBef>
                <a:spcPts val="171"/>
              </a:spcBef>
              <a:spcAft>
                <a:spcPts val="0"/>
              </a:spcAft>
              <a:buNone/>
            </a:pPr>
            <a:endParaRPr dirty="0">
              <a:solidFill>
                <a:schemeClr val="lt2"/>
              </a:solidFill>
              <a:latin typeface="Open Sans"/>
              <a:ea typeface="Open Sans"/>
              <a:cs typeface="Open Sans"/>
              <a:sym typeface="Open Sans"/>
            </a:endParaRPr>
          </a:p>
          <a:p>
            <a:pPr marL="0" marR="0" lvl="0" indent="0" algn="ctr" rtl="0">
              <a:lnSpc>
                <a:spcPct val="100000"/>
              </a:lnSpc>
              <a:spcBef>
                <a:spcPts val="171"/>
              </a:spcBef>
              <a:spcAft>
                <a:spcPts val="0"/>
              </a:spcAft>
              <a:buNone/>
            </a:pPr>
            <a:endParaRPr dirty="0">
              <a:solidFill>
                <a:schemeClr val="lt2"/>
              </a:solidFill>
              <a:latin typeface="Open Sans"/>
              <a:ea typeface="Open Sans"/>
              <a:cs typeface="Open Sans"/>
              <a:sym typeface="Open Sans"/>
            </a:endParaRPr>
          </a:p>
          <a:p>
            <a:pPr marL="0" marR="0" lvl="0" indent="0" algn="ctr" rtl="0">
              <a:lnSpc>
                <a:spcPct val="100000"/>
              </a:lnSpc>
              <a:spcBef>
                <a:spcPts val="171"/>
              </a:spcBef>
              <a:spcAft>
                <a:spcPts val="0"/>
              </a:spcAft>
              <a:buNone/>
            </a:pPr>
            <a:endParaRPr dirty="0">
              <a:solidFill>
                <a:schemeClr val="lt2"/>
              </a:solidFill>
              <a:latin typeface="Open Sans"/>
              <a:ea typeface="Open Sans"/>
              <a:cs typeface="Open Sans"/>
              <a:sym typeface="Open Sans"/>
            </a:endParaRPr>
          </a:p>
          <a:p>
            <a:pPr marL="0" marR="0" lvl="0" indent="0" algn="l" rtl="0">
              <a:lnSpc>
                <a:spcPct val="100000"/>
              </a:lnSpc>
              <a:spcBef>
                <a:spcPts val="171"/>
              </a:spcBef>
              <a:spcAft>
                <a:spcPts val="0"/>
              </a:spcAft>
              <a:buNone/>
            </a:pPr>
            <a:endParaRPr dirty="0">
              <a:solidFill>
                <a:schemeClr val="lt2"/>
              </a:solidFill>
              <a:latin typeface="Open Sans"/>
              <a:ea typeface="Open Sans"/>
              <a:cs typeface="Open Sans"/>
              <a:sym typeface="Open Sans"/>
            </a:endParaRPr>
          </a:p>
          <a:p>
            <a:pPr marL="0" marR="0" lvl="0" indent="0" algn="ctr" rtl="0">
              <a:lnSpc>
                <a:spcPct val="100000"/>
              </a:lnSpc>
              <a:spcBef>
                <a:spcPts val="171"/>
              </a:spcBef>
              <a:spcAft>
                <a:spcPts val="0"/>
              </a:spcAft>
              <a:buNone/>
            </a:pPr>
            <a:endParaRPr sz="1200" dirty="0">
              <a:solidFill>
                <a:schemeClr val="dk2"/>
              </a:solidFill>
            </a:endParaRPr>
          </a:p>
          <a:p>
            <a:pPr marL="0" marR="0" lvl="0" indent="0" algn="ctr" rtl="0">
              <a:lnSpc>
                <a:spcPct val="100000"/>
              </a:lnSpc>
              <a:spcBef>
                <a:spcPts val="171"/>
              </a:spcBef>
              <a:spcAft>
                <a:spcPts val="0"/>
              </a:spcAft>
              <a:buNone/>
            </a:pPr>
            <a:endParaRPr sz="1200" dirty="0">
              <a:solidFill>
                <a:schemeClr val="dk2"/>
              </a:solidFill>
            </a:endParaRPr>
          </a:p>
        </p:txBody>
      </p:sp>
      <p:grpSp>
        <p:nvGrpSpPr>
          <p:cNvPr id="371" name="Google Shape;371;p25"/>
          <p:cNvGrpSpPr/>
          <p:nvPr/>
        </p:nvGrpSpPr>
        <p:grpSpPr>
          <a:xfrm>
            <a:off x="4249159" y="1238121"/>
            <a:ext cx="336332" cy="334667"/>
            <a:chOff x="-55225575" y="1903275"/>
            <a:chExt cx="318225" cy="316650"/>
          </a:xfrm>
        </p:grpSpPr>
        <p:sp>
          <p:nvSpPr>
            <p:cNvPr id="372" name="Google Shape;372;p25"/>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25"/>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25"/>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25"/>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25"/>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84" name="Google Shape;384;p25"/>
          <p:cNvPicPr preferRelativeResize="0"/>
          <p:nvPr/>
        </p:nvPicPr>
        <p:blipFill>
          <a:blip r:embed="rId7">
            <a:alphaModFix/>
          </a:blip>
          <a:stretch>
            <a:fillRect/>
          </a:stretch>
        </p:blipFill>
        <p:spPr>
          <a:xfrm>
            <a:off x="3839700" y="2731299"/>
            <a:ext cx="1178400" cy="614173"/>
          </a:xfrm>
          <a:prstGeom prst="rect">
            <a:avLst/>
          </a:prstGeom>
          <a:noFill/>
          <a:ln>
            <a:noFill/>
          </a:ln>
        </p:spPr>
      </p:pic>
      <p:sp>
        <p:nvSpPr>
          <p:cNvPr id="386" name="Google Shape;386;p25"/>
          <p:cNvSpPr/>
          <p:nvPr/>
        </p:nvSpPr>
        <p:spPr>
          <a:xfrm>
            <a:off x="4345050" y="3392847"/>
            <a:ext cx="201300" cy="278100"/>
          </a:xfrm>
          <a:prstGeom prst="downArrow">
            <a:avLst>
              <a:gd name="adj1" fmla="val 50000"/>
              <a:gd name="adj2" fmla="val 50000"/>
            </a:avLst>
          </a:prstGeom>
          <a:solidFill>
            <a:srgbClr val="E1BD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9900"/>
              </a:solidFill>
            </a:endParaRPr>
          </a:p>
        </p:txBody>
      </p:sp>
      <p:sp>
        <p:nvSpPr>
          <p:cNvPr id="389" name="Google Shape;389;p25"/>
          <p:cNvSpPr txBox="1"/>
          <p:nvPr/>
        </p:nvSpPr>
        <p:spPr>
          <a:xfrm>
            <a:off x="3727350" y="3625047"/>
            <a:ext cx="1487700" cy="614100"/>
          </a:xfrm>
          <a:prstGeom prst="rect">
            <a:avLst/>
          </a:prstGeom>
          <a:noFill/>
          <a:ln>
            <a:noFill/>
          </a:ln>
        </p:spPr>
        <p:txBody>
          <a:bodyPr spcFirstLastPara="1" wrap="square" lIns="91425" tIns="91425" rIns="91425" bIns="91425" anchor="t" anchorCtr="0">
            <a:noAutofit/>
          </a:bodyPr>
          <a:lstStyle/>
          <a:p>
            <a:pPr marL="0" lvl="0" indent="0" algn="ctr" rtl="0">
              <a:spcBef>
                <a:spcPts val="171"/>
              </a:spcBef>
              <a:spcAft>
                <a:spcPts val="0"/>
              </a:spcAft>
              <a:buNone/>
            </a:pPr>
            <a:r>
              <a:rPr lang="en" sz="1200" dirty="0">
                <a:solidFill>
                  <a:schemeClr val="dk2"/>
                </a:solidFill>
              </a:rPr>
              <a:t>Stay objective and accurate</a:t>
            </a:r>
            <a:endParaRPr sz="1200" dirty="0">
              <a:solidFill>
                <a:schemeClr val="dk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52"/>
                                        </p:tgtEl>
                                        <p:attrNameLst>
                                          <p:attrName>style.visibility</p:attrName>
                                        </p:attrNameLst>
                                      </p:cBhvr>
                                      <p:to>
                                        <p:strVal val="visible"/>
                                      </p:to>
                                    </p:set>
                                    <p:animEffect transition="in" filter="fade">
                                      <p:cBhvr>
                                        <p:cTn id="7" dur="1000"/>
                                        <p:tgtEl>
                                          <p:spTgt spid="352"/>
                                        </p:tgtEl>
                                      </p:cBhvr>
                                    </p:animEffect>
                                    <p:anim calcmode="lin" valueType="num">
                                      <p:cBhvr>
                                        <p:cTn id="8" dur="1000" fill="hold"/>
                                        <p:tgtEl>
                                          <p:spTgt spid="352"/>
                                        </p:tgtEl>
                                        <p:attrNameLst>
                                          <p:attrName>ppt_x</p:attrName>
                                        </p:attrNameLst>
                                      </p:cBhvr>
                                      <p:tavLst>
                                        <p:tav tm="0">
                                          <p:val>
                                            <p:strVal val="#ppt_x"/>
                                          </p:val>
                                        </p:tav>
                                        <p:tav tm="100000">
                                          <p:val>
                                            <p:strVal val="#ppt_x"/>
                                          </p:val>
                                        </p:tav>
                                      </p:tavLst>
                                    </p:anim>
                                    <p:anim calcmode="lin" valueType="num">
                                      <p:cBhvr>
                                        <p:cTn id="9" dur="1000" fill="hold"/>
                                        <p:tgtEl>
                                          <p:spTgt spid="35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57"/>
                                        </p:tgtEl>
                                        <p:attrNameLst>
                                          <p:attrName>style.visibility</p:attrName>
                                        </p:attrNameLst>
                                      </p:cBhvr>
                                      <p:to>
                                        <p:strVal val="visible"/>
                                      </p:to>
                                    </p:set>
                                    <p:animEffect transition="in" filter="fade">
                                      <p:cBhvr>
                                        <p:cTn id="13" dur="1000"/>
                                        <p:tgtEl>
                                          <p:spTgt spid="357"/>
                                        </p:tgtEl>
                                      </p:cBhvr>
                                    </p:animEffect>
                                    <p:anim calcmode="lin" valueType="num">
                                      <p:cBhvr>
                                        <p:cTn id="14" dur="1000" fill="hold"/>
                                        <p:tgtEl>
                                          <p:spTgt spid="357"/>
                                        </p:tgtEl>
                                        <p:attrNameLst>
                                          <p:attrName>ppt_x</p:attrName>
                                        </p:attrNameLst>
                                      </p:cBhvr>
                                      <p:tavLst>
                                        <p:tav tm="0">
                                          <p:val>
                                            <p:strVal val="#ppt_x"/>
                                          </p:val>
                                        </p:tav>
                                        <p:tav tm="100000">
                                          <p:val>
                                            <p:strVal val="#ppt_x"/>
                                          </p:val>
                                        </p:tav>
                                      </p:tavLst>
                                    </p:anim>
                                    <p:anim calcmode="lin" valueType="num">
                                      <p:cBhvr>
                                        <p:cTn id="15" dur="1000" fill="hold"/>
                                        <p:tgtEl>
                                          <p:spTgt spid="357"/>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358"/>
                                        </p:tgtEl>
                                        <p:attrNameLst>
                                          <p:attrName>style.visibility</p:attrName>
                                        </p:attrNameLst>
                                      </p:cBhvr>
                                      <p:to>
                                        <p:strVal val="visible"/>
                                      </p:to>
                                    </p:set>
                                    <p:animEffect transition="in" filter="fade">
                                      <p:cBhvr>
                                        <p:cTn id="18" dur="1000"/>
                                        <p:tgtEl>
                                          <p:spTgt spid="358"/>
                                        </p:tgtEl>
                                      </p:cBhvr>
                                    </p:animEffect>
                                    <p:anim calcmode="lin" valueType="num">
                                      <p:cBhvr>
                                        <p:cTn id="19" dur="1000" fill="hold"/>
                                        <p:tgtEl>
                                          <p:spTgt spid="358"/>
                                        </p:tgtEl>
                                        <p:attrNameLst>
                                          <p:attrName>ppt_x</p:attrName>
                                        </p:attrNameLst>
                                      </p:cBhvr>
                                      <p:tavLst>
                                        <p:tav tm="0">
                                          <p:val>
                                            <p:strVal val="#ppt_x"/>
                                          </p:val>
                                        </p:tav>
                                        <p:tav tm="100000">
                                          <p:val>
                                            <p:strVal val="#ppt_x"/>
                                          </p:val>
                                        </p:tav>
                                      </p:tavLst>
                                    </p:anim>
                                    <p:anim calcmode="lin" valueType="num">
                                      <p:cBhvr>
                                        <p:cTn id="20" dur="1000" fill="hold"/>
                                        <p:tgtEl>
                                          <p:spTgt spid="358"/>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359"/>
                                        </p:tgtEl>
                                        <p:attrNameLst>
                                          <p:attrName>style.visibility</p:attrName>
                                        </p:attrNameLst>
                                      </p:cBhvr>
                                      <p:to>
                                        <p:strVal val="visible"/>
                                      </p:to>
                                    </p:set>
                                    <p:animEffect transition="in" filter="fade">
                                      <p:cBhvr>
                                        <p:cTn id="23" dur="1000"/>
                                        <p:tgtEl>
                                          <p:spTgt spid="359"/>
                                        </p:tgtEl>
                                      </p:cBhvr>
                                    </p:animEffect>
                                    <p:anim calcmode="lin" valueType="num">
                                      <p:cBhvr>
                                        <p:cTn id="24" dur="1000" fill="hold"/>
                                        <p:tgtEl>
                                          <p:spTgt spid="359"/>
                                        </p:tgtEl>
                                        <p:attrNameLst>
                                          <p:attrName>ppt_x</p:attrName>
                                        </p:attrNameLst>
                                      </p:cBhvr>
                                      <p:tavLst>
                                        <p:tav tm="0">
                                          <p:val>
                                            <p:strVal val="#ppt_x"/>
                                          </p:val>
                                        </p:tav>
                                        <p:tav tm="100000">
                                          <p:val>
                                            <p:strVal val="#ppt_x"/>
                                          </p:val>
                                        </p:tav>
                                      </p:tavLst>
                                    </p:anim>
                                    <p:anim calcmode="lin" valueType="num">
                                      <p:cBhvr>
                                        <p:cTn id="25" dur="1000" fill="hold"/>
                                        <p:tgtEl>
                                          <p:spTgt spid="359"/>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377"/>
                                        </p:tgtEl>
                                        <p:attrNameLst>
                                          <p:attrName>style.visibility</p:attrName>
                                        </p:attrNameLst>
                                      </p:cBhvr>
                                      <p:to>
                                        <p:strVal val="visible"/>
                                      </p:to>
                                    </p:set>
                                    <p:animEffect transition="in" filter="fade">
                                      <p:cBhvr>
                                        <p:cTn id="28" dur="1000"/>
                                        <p:tgtEl>
                                          <p:spTgt spid="377"/>
                                        </p:tgtEl>
                                      </p:cBhvr>
                                    </p:animEffect>
                                    <p:anim calcmode="lin" valueType="num">
                                      <p:cBhvr>
                                        <p:cTn id="29" dur="1000" fill="hold"/>
                                        <p:tgtEl>
                                          <p:spTgt spid="377"/>
                                        </p:tgtEl>
                                        <p:attrNameLst>
                                          <p:attrName>ppt_x</p:attrName>
                                        </p:attrNameLst>
                                      </p:cBhvr>
                                      <p:tavLst>
                                        <p:tav tm="0">
                                          <p:val>
                                            <p:strVal val="#ppt_x"/>
                                          </p:val>
                                        </p:tav>
                                        <p:tav tm="100000">
                                          <p:val>
                                            <p:strVal val="#ppt_x"/>
                                          </p:val>
                                        </p:tav>
                                      </p:tavLst>
                                    </p:anim>
                                    <p:anim calcmode="lin" valueType="num">
                                      <p:cBhvr>
                                        <p:cTn id="30" dur="1000" fill="hold"/>
                                        <p:tgtEl>
                                          <p:spTgt spid="37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68"/>
                                        </p:tgtEl>
                                        <p:attrNameLst>
                                          <p:attrName>style.visibility</p:attrName>
                                        </p:attrNameLst>
                                      </p:cBhvr>
                                      <p:to>
                                        <p:strVal val="visible"/>
                                      </p:to>
                                    </p:set>
                                    <p:animEffect transition="in" filter="fade">
                                      <p:cBhvr>
                                        <p:cTn id="35" dur="1000"/>
                                        <p:tgtEl>
                                          <p:spTgt spid="368"/>
                                        </p:tgtEl>
                                      </p:cBhvr>
                                    </p:animEffect>
                                    <p:anim calcmode="lin" valueType="num">
                                      <p:cBhvr>
                                        <p:cTn id="36" dur="1000" fill="hold"/>
                                        <p:tgtEl>
                                          <p:spTgt spid="368"/>
                                        </p:tgtEl>
                                        <p:attrNameLst>
                                          <p:attrName>ppt_x</p:attrName>
                                        </p:attrNameLst>
                                      </p:cBhvr>
                                      <p:tavLst>
                                        <p:tav tm="0">
                                          <p:val>
                                            <p:strVal val="#ppt_x"/>
                                          </p:val>
                                        </p:tav>
                                        <p:tav tm="100000">
                                          <p:val>
                                            <p:strVal val="#ppt_x"/>
                                          </p:val>
                                        </p:tav>
                                      </p:tavLst>
                                    </p:anim>
                                    <p:anim calcmode="lin" valueType="num">
                                      <p:cBhvr>
                                        <p:cTn id="37" dur="1000" fill="hold"/>
                                        <p:tgtEl>
                                          <p:spTgt spid="368"/>
                                        </p:tgtEl>
                                        <p:attrNameLst>
                                          <p:attrName>ppt_y</p:attrName>
                                        </p:attrNameLst>
                                      </p:cBhvr>
                                      <p:tavLst>
                                        <p:tav tm="0">
                                          <p:val>
                                            <p:strVal val="#ppt_y+.1"/>
                                          </p:val>
                                        </p:tav>
                                        <p:tav tm="100000">
                                          <p:val>
                                            <p:strVal val="#ppt_y"/>
                                          </p:val>
                                        </p:tav>
                                      </p:tavLst>
                                    </p:anim>
                                  </p:childTnLst>
                                </p:cTn>
                              </p:par>
                            </p:childTnLst>
                          </p:cTn>
                        </p:par>
                        <p:par>
                          <p:cTn id="38" fill="hold">
                            <p:stCondLst>
                              <p:cond delay="1000"/>
                            </p:stCondLst>
                            <p:childTnLst>
                              <p:par>
                                <p:cTn id="39" presetID="42" presetClass="entr" presetSubtype="0" fill="hold" nodeType="afterEffect">
                                  <p:stCondLst>
                                    <p:cond delay="0"/>
                                  </p:stCondLst>
                                  <p:childTnLst>
                                    <p:set>
                                      <p:cBhvr>
                                        <p:cTn id="40" dur="1" fill="hold">
                                          <p:stCondLst>
                                            <p:cond delay="0"/>
                                          </p:stCondLst>
                                        </p:cTn>
                                        <p:tgtEl>
                                          <p:spTgt spid="382"/>
                                        </p:tgtEl>
                                        <p:attrNameLst>
                                          <p:attrName>style.visibility</p:attrName>
                                        </p:attrNameLst>
                                      </p:cBhvr>
                                      <p:to>
                                        <p:strVal val="visible"/>
                                      </p:to>
                                    </p:set>
                                    <p:animEffect transition="in" filter="fade">
                                      <p:cBhvr>
                                        <p:cTn id="41" dur="1000"/>
                                        <p:tgtEl>
                                          <p:spTgt spid="382"/>
                                        </p:tgtEl>
                                      </p:cBhvr>
                                    </p:animEffect>
                                    <p:anim calcmode="lin" valueType="num">
                                      <p:cBhvr>
                                        <p:cTn id="42" dur="1000" fill="hold"/>
                                        <p:tgtEl>
                                          <p:spTgt spid="382"/>
                                        </p:tgtEl>
                                        <p:attrNameLst>
                                          <p:attrName>ppt_x</p:attrName>
                                        </p:attrNameLst>
                                      </p:cBhvr>
                                      <p:tavLst>
                                        <p:tav tm="0">
                                          <p:val>
                                            <p:strVal val="#ppt_x"/>
                                          </p:val>
                                        </p:tav>
                                        <p:tav tm="100000">
                                          <p:val>
                                            <p:strVal val="#ppt_x"/>
                                          </p:val>
                                        </p:tav>
                                      </p:tavLst>
                                    </p:anim>
                                    <p:anim calcmode="lin" valueType="num">
                                      <p:cBhvr>
                                        <p:cTn id="43" dur="1000" fill="hold"/>
                                        <p:tgtEl>
                                          <p:spTgt spid="382"/>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385"/>
                                        </p:tgtEl>
                                        <p:attrNameLst>
                                          <p:attrName>style.visibility</p:attrName>
                                        </p:attrNameLst>
                                      </p:cBhvr>
                                      <p:to>
                                        <p:strVal val="visible"/>
                                      </p:to>
                                    </p:set>
                                    <p:animEffect transition="in" filter="fade">
                                      <p:cBhvr>
                                        <p:cTn id="48" dur="1000"/>
                                        <p:tgtEl>
                                          <p:spTgt spid="385"/>
                                        </p:tgtEl>
                                      </p:cBhvr>
                                    </p:animEffect>
                                    <p:anim calcmode="lin" valueType="num">
                                      <p:cBhvr>
                                        <p:cTn id="49" dur="1000" fill="hold"/>
                                        <p:tgtEl>
                                          <p:spTgt spid="385"/>
                                        </p:tgtEl>
                                        <p:attrNameLst>
                                          <p:attrName>ppt_x</p:attrName>
                                        </p:attrNameLst>
                                      </p:cBhvr>
                                      <p:tavLst>
                                        <p:tav tm="0">
                                          <p:val>
                                            <p:strVal val="#ppt_x"/>
                                          </p:val>
                                        </p:tav>
                                        <p:tav tm="100000">
                                          <p:val>
                                            <p:strVal val="#ppt_x"/>
                                          </p:val>
                                        </p:tav>
                                      </p:tavLst>
                                    </p:anim>
                                    <p:anim calcmode="lin" valueType="num">
                                      <p:cBhvr>
                                        <p:cTn id="50" dur="1000" fill="hold"/>
                                        <p:tgtEl>
                                          <p:spTgt spid="385"/>
                                        </p:tgtEl>
                                        <p:attrNameLst>
                                          <p:attrName>ppt_y</p:attrName>
                                        </p:attrNameLst>
                                      </p:cBhvr>
                                      <p:tavLst>
                                        <p:tav tm="0">
                                          <p:val>
                                            <p:strVal val="#ppt_y+.1"/>
                                          </p:val>
                                        </p:tav>
                                        <p:tav tm="100000">
                                          <p:val>
                                            <p:strVal val="#ppt_y"/>
                                          </p:val>
                                        </p:tav>
                                      </p:tavLst>
                                    </p:anim>
                                  </p:childTnLst>
                                </p:cTn>
                              </p:par>
                            </p:childTnLst>
                          </p:cTn>
                        </p:par>
                        <p:par>
                          <p:cTn id="51" fill="hold">
                            <p:stCondLst>
                              <p:cond delay="1000"/>
                            </p:stCondLst>
                            <p:childTnLst>
                              <p:par>
                                <p:cTn id="52" presetID="42" presetClass="entr" presetSubtype="0" fill="hold" grpId="0" nodeType="afterEffect">
                                  <p:stCondLst>
                                    <p:cond delay="0"/>
                                  </p:stCondLst>
                                  <p:childTnLst>
                                    <p:set>
                                      <p:cBhvr>
                                        <p:cTn id="53" dur="1" fill="hold">
                                          <p:stCondLst>
                                            <p:cond delay="0"/>
                                          </p:stCondLst>
                                        </p:cTn>
                                        <p:tgtEl>
                                          <p:spTgt spid="44"/>
                                        </p:tgtEl>
                                        <p:attrNameLst>
                                          <p:attrName>style.visibility</p:attrName>
                                        </p:attrNameLst>
                                      </p:cBhvr>
                                      <p:to>
                                        <p:strVal val="visible"/>
                                      </p:to>
                                    </p:set>
                                    <p:animEffect transition="in" filter="fade">
                                      <p:cBhvr>
                                        <p:cTn id="54" dur="1000"/>
                                        <p:tgtEl>
                                          <p:spTgt spid="44"/>
                                        </p:tgtEl>
                                      </p:cBhvr>
                                    </p:animEffect>
                                    <p:anim calcmode="lin" valueType="num">
                                      <p:cBhvr>
                                        <p:cTn id="55" dur="1000" fill="hold"/>
                                        <p:tgtEl>
                                          <p:spTgt spid="44"/>
                                        </p:tgtEl>
                                        <p:attrNameLst>
                                          <p:attrName>ppt_x</p:attrName>
                                        </p:attrNameLst>
                                      </p:cBhvr>
                                      <p:tavLst>
                                        <p:tav tm="0">
                                          <p:val>
                                            <p:strVal val="#ppt_x"/>
                                          </p:val>
                                        </p:tav>
                                        <p:tav tm="100000">
                                          <p:val>
                                            <p:strVal val="#ppt_x"/>
                                          </p:val>
                                        </p:tav>
                                      </p:tavLst>
                                    </p:anim>
                                    <p:anim calcmode="lin" valueType="num">
                                      <p:cBhvr>
                                        <p:cTn id="56" dur="1000" fill="hold"/>
                                        <p:tgtEl>
                                          <p:spTgt spid="44"/>
                                        </p:tgtEl>
                                        <p:attrNameLst>
                                          <p:attrName>ppt_y</p:attrName>
                                        </p:attrNameLst>
                                      </p:cBhvr>
                                      <p:tavLst>
                                        <p:tav tm="0">
                                          <p:val>
                                            <p:strVal val="#ppt_y+.1"/>
                                          </p:val>
                                        </p:tav>
                                        <p:tav tm="100000">
                                          <p:val>
                                            <p:strVal val="#ppt_y"/>
                                          </p:val>
                                        </p:tav>
                                      </p:tavLst>
                                    </p:anim>
                                  </p:childTnLst>
                                </p:cTn>
                              </p:par>
                            </p:childTnLst>
                          </p:cTn>
                        </p:par>
                        <p:par>
                          <p:cTn id="57" fill="hold">
                            <p:stCondLst>
                              <p:cond delay="2000"/>
                            </p:stCondLst>
                            <p:childTnLst>
                              <p:par>
                                <p:cTn id="58" presetID="1" presetClass="entr" presetSubtype="0" fill="hold" nodeType="afterEffect">
                                  <p:stCondLst>
                                    <p:cond delay="500"/>
                                  </p:stCondLst>
                                  <p:childTnLst>
                                    <p:set>
                                      <p:cBhvr>
                                        <p:cTn id="59" dur="1" fill="hold">
                                          <p:stCondLst>
                                            <p:cond delay="0"/>
                                          </p:stCondLst>
                                        </p:cTn>
                                        <p:tgtEl>
                                          <p:spTgt spid="10"/>
                                        </p:tgtEl>
                                        <p:attrNameLst>
                                          <p:attrName>style.visibility</p:attrName>
                                        </p:attrNameLst>
                                      </p:cBhvr>
                                      <p:to>
                                        <p:strVal val="visible"/>
                                      </p:to>
                                    </p:set>
                                  </p:childTnLst>
                                </p:cTn>
                              </p:par>
                            </p:childTnLst>
                          </p:cTn>
                        </p:par>
                        <p:par>
                          <p:cTn id="60" fill="hold">
                            <p:stCondLst>
                              <p:cond delay="2500"/>
                            </p:stCondLst>
                            <p:childTnLst>
                              <p:par>
                                <p:cTn id="61" presetID="10" presetClass="exit" presetSubtype="0" fill="hold" grpId="1" nodeType="afterEffect">
                                  <p:stCondLst>
                                    <p:cond delay="0"/>
                                  </p:stCondLst>
                                  <p:childTnLst>
                                    <p:animEffect transition="out" filter="fade">
                                      <p:cBhvr>
                                        <p:cTn id="62" dur="500"/>
                                        <p:tgtEl>
                                          <p:spTgt spid="352"/>
                                        </p:tgtEl>
                                      </p:cBhvr>
                                    </p:animEffect>
                                    <p:set>
                                      <p:cBhvr>
                                        <p:cTn id="63" dur="1" fill="hold">
                                          <p:stCondLst>
                                            <p:cond delay="499"/>
                                          </p:stCondLst>
                                        </p:cTn>
                                        <p:tgtEl>
                                          <p:spTgt spid="352"/>
                                        </p:tgtEl>
                                        <p:attrNameLst>
                                          <p:attrName>style.visibility</p:attrName>
                                        </p:attrNameLst>
                                      </p:cBhvr>
                                      <p:to>
                                        <p:strVal val="hidden"/>
                                      </p:to>
                                    </p:set>
                                  </p:childTnLst>
                                </p:cTn>
                              </p:par>
                              <p:par>
                                <p:cTn id="64" presetID="10" presetClass="exit" presetSubtype="0" fill="hold" grpId="1" nodeType="withEffect">
                                  <p:stCondLst>
                                    <p:cond delay="0"/>
                                  </p:stCondLst>
                                  <p:childTnLst>
                                    <p:animEffect transition="out" filter="fade">
                                      <p:cBhvr>
                                        <p:cTn id="65" dur="500"/>
                                        <p:tgtEl>
                                          <p:spTgt spid="357"/>
                                        </p:tgtEl>
                                      </p:cBhvr>
                                    </p:animEffect>
                                    <p:set>
                                      <p:cBhvr>
                                        <p:cTn id="66" dur="1" fill="hold">
                                          <p:stCondLst>
                                            <p:cond delay="499"/>
                                          </p:stCondLst>
                                        </p:cTn>
                                        <p:tgtEl>
                                          <p:spTgt spid="357"/>
                                        </p:tgtEl>
                                        <p:attrNameLst>
                                          <p:attrName>style.visibility</p:attrName>
                                        </p:attrNameLst>
                                      </p:cBhvr>
                                      <p:to>
                                        <p:strVal val="hidden"/>
                                      </p:to>
                                    </p:set>
                                  </p:childTnLst>
                                </p:cTn>
                              </p:par>
                              <p:par>
                                <p:cTn id="67" presetID="10" presetClass="exit" presetSubtype="0" fill="hold" grpId="1" nodeType="withEffect">
                                  <p:stCondLst>
                                    <p:cond delay="0"/>
                                  </p:stCondLst>
                                  <p:childTnLst>
                                    <p:animEffect transition="out" filter="fade">
                                      <p:cBhvr>
                                        <p:cTn id="68" dur="500"/>
                                        <p:tgtEl>
                                          <p:spTgt spid="358"/>
                                        </p:tgtEl>
                                      </p:cBhvr>
                                    </p:animEffect>
                                    <p:set>
                                      <p:cBhvr>
                                        <p:cTn id="69" dur="1" fill="hold">
                                          <p:stCondLst>
                                            <p:cond delay="499"/>
                                          </p:stCondLst>
                                        </p:cTn>
                                        <p:tgtEl>
                                          <p:spTgt spid="358"/>
                                        </p:tgtEl>
                                        <p:attrNameLst>
                                          <p:attrName>style.visibility</p:attrName>
                                        </p:attrNameLst>
                                      </p:cBhvr>
                                      <p:to>
                                        <p:strVal val="hidden"/>
                                      </p:to>
                                    </p:set>
                                  </p:childTnLst>
                                </p:cTn>
                              </p:par>
                              <p:par>
                                <p:cTn id="70" presetID="10" presetClass="exit" presetSubtype="0" fill="hold" nodeType="withEffect">
                                  <p:stCondLst>
                                    <p:cond delay="0"/>
                                  </p:stCondLst>
                                  <p:childTnLst>
                                    <p:animEffect transition="out" filter="fade">
                                      <p:cBhvr>
                                        <p:cTn id="71" dur="500"/>
                                        <p:tgtEl>
                                          <p:spTgt spid="359"/>
                                        </p:tgtEl>
                                      </p:cBhvr>
                                    </p:animEffect>
                                    <p:set>
                                      <p:cBhvr>
                                        <p:cTn id="72" dur="1" fill="hold">
                                          <p:stCondLst>
                                            <p:cond delay="499"/>
                                          </p:stCondLst>
                                        </p:cTn>
                                        <p:tgtEl>
                                          <p:spTgt spid="359"/>
                                        </p:tgtEl>
                                        <p:attrNameLst>
                                          <p:attrName>style.visibility</p:attrName>
                                        </p:attrNameLst>
                                      </p:cBhvr>
                                      <p:to>
                                        <p:strVal val="hidden"/>
                                      </p:to>
                                    </p:set>
                                  </p:childTnLst>
                                </p:cTn>
                              </p:par>
                              <p:par>
                                <p:cTn id="73" presetID="10" presetClass="exit" presetSubtype="0" fill="hold" nodeType="withEffect">
                                  <p:stCondLst>
                                    <p:cond delay="0"/>
                                  </p:stCondLst>
                                  <p:childTnLst>
                                    <p:animEffect transition="out" filter="fade">
                                      <p:cBhvr>
                                        <p:cTn id="74" dur="500"/>
                                        <p:tgtEl>
                                          <p:spTgt spid="377"/>
                                        </p:tgtEl>
                                      </p:cBhvr>
                                    </p:animEffect>
                                    <p:set>
                                      <p:cBhvr>
                                        <p:cTn id="75" dur="1" fill="hold">
                                          <p:stCondLst>
                                            <p:cond delay="499"/>
                                          </p:stCondLst>
                                        </p:cTn>
                                        <p:tgtEl>
                                          <p:spTgt spid="377"/>
                                        </p:tgtEl>
                                        <p:attrNameLst>
                                          <p:attrName>style.visibility</p:attrName>
                                        </p:attrNameLst>
                                      </p:cBhvr>
                                      <p:to>
                                        <p:strVal val="hidden"/>
                                      </p:to>
                                    </p:set>
                                  </p:childTnLst>
                                </p:cTn>
                              </p:par>
                              <p:par>
                                <p:cTn id="76" presetID="10" presetClass="exit" presetSubtype="0" fill="hold" grpId="1" nodeType="withEffect">
                                  <p:stCondLst>
                                    <p:cond delay="0"/>
                                  </p:stCondLst>
                                  <p:childTnLst>
                                    <p:animEffect transition="out" filter="fade">
                                      <p:cBhvr>
                                        <p:cTn id="77" dur="500"/>
                                        <p:tgtEl>
                                          <p:spTgt spid="368"/>
                                        </p:tgtEl>
                                      </p:cBhvr>
                                    </p:animEffect>
                                    <p:set>
                                      <p:cBhvr>
                                        <p:cTn id="78" dur="1" fill="hold">
                                          <p:stCondLst>
                                            <p:cond delay="499"/>
                                          </p:stCondLst>
                                        </p:cTn>
                                        <p:tgtEl>
                                          <p:spTgt spid="368"/>
                                        </p:tgtEl>
                                        <p:attrNameLst>
                                          <p:attrName>style.visibility</p:attrName>
                                        </p:attrNameLst>
                                      </p:cBhvr>
                                      <p:to>
                                        <p:strVal val="hidden"/>
                                      </p:to>
                                    </p:set>
                                  </p:childTnLst>
                                </p:cTn>
                              </p:par>
                              <p:par>
                                <p:cTn id="79" presetID="10" presetClass="exit" presetSubtype="0" fill="hold" nodeType="withEffect">
                                  <p:stCondLst>
                                    <p:cond delay="0"/>
                                  </p:stCondLst>
                                  <p:childTnLst>
                                    <p:animEffect transition="out" filter="fade">
                                      <p:cBhvr>
                                        <p:cTn id="80" dur="500"/>
                                        <p:tgtEl>
                                          <p:spTgt spid="382"/>
                                        </p:tgtEl>
                                      </p:cBhvr>
                                    </p:animEffect>
                                    <p:set>
                                      <p:cBhvr>
                                        <p:cTn id="81" dur="1" fill="hold">
                                          <p:stCondLst>
                                            <p:cond delay="499"/>
                                          </p:stCondLst>
                                        </p:cTn>
                                        <p:tgtEl>
                                          <p:spTgt spid="382"/>
                                        </p:tgtEl>
                                        <p:attrNameLst>
                                          <p:attrName>style.visibility</p:attrName>
                                        </p:attrNameLst>
                                      </p:cBhvr>
                                      <p:to>
                                        <p:strVal val="hidden"/>
                                      </p:to>
                                    </p:set>
                                  </p:childTnLst>
                                </p:cTn>
                              </p:par>
                              <p:par>
                                <p:cTn id="82" presetID="10" presetClass="exit" presetSubtype="0" fill="hold" grpId="1" nodeType="withEffect">
                                  <p:stCondLst>
                                    <p:cond delay="0"/>
                                  </p:stCondLst>
                                  <p:childTnLst>
                                    <p:animEffect transition="out" filter="fade">
                                      <p:cBhvr>
                                        <p:cTn id="83" dur="500"/>
                                        <p:tgtEl>
                                          <p:spTgt spid="385"/>
                                        </p:tgtEl>
                                      </p:cBhvr>
                                    </p:animEffect>
                                    <p:set>
                                      <p:cBhvr>
                                        <p:cTn id="84" dur="1" fill="hold">
                                          <p:stCondLst>
                                            <p:cond delay="499"/>
                                          </p:stCondLst>
                                        </p:cTn>
                                        <p:tgtEl>
                                          <p:spTgt spid="385"/>
                                        </p:tgtEl>
                                        <p:attrNameLst>
                                          <p:attrName>style.visibility</p:attrName>
                                        </p:attrNameLst>
                                      </p:cBhvr>
                                      <p:to>
                                        <p:strVal val="hidden"/>
                                      </p:to>
                                    </p:set>
                                  </p:childTnLst>
                                </p:cTn>
                              </p:par>
                              <p:par>
                                <p:cTn id="85" presetID="10" presetClass="exit" presetSubtype="0" fill="hold" grpId="1" nodeType="withEffect">
                                  <p:stCondLst>
                                    <p:cond delay="0"/>
                                  </p:stCondLst>
                                  <p:childTnLst>
                                    <p:animEffect transition="out" filter="fade">
                                      <p:cBhvr>
                                        <p:cTn id="86" dur="500"/>
                                        <p:tgtEl>
                                          <p:spTgt spid="44"/>
                                        </p:tgtEl>
                                      </p:cBhvr>
                                    </p:animEffect>
                                    <p:set>
                                      <p:cBhvr>
                                        <p:cTn id="87" dur="1" fill="hold">
                                          <p:stCondLst>
                                            <p:cond delay="499"/>
                                          </p:stCondLst>
                                        </p:cTn>
                                        <p:tgtEl>
                                          <p:spTgt spid="44"/>
                                        </p:tgtEl>
                                        <p:attrNameLst>
                                          <p:attrName>style.visibility</p:attrName>
                                        </p:attrNameLst>
                                      </p:cBhvr>
                                      <p:to>
                                        <p:strVal val="hidden"/>
                                      </p:to>
                                    </p:set>
                                  </p:childTnLst>
                                </p:cTn>
                              </p:par>
                            </p:childTnLst>
                          </p:cTn>
                        </p:par>
                      </p:childTnLst>
                    </p:cTn>
                  </p:par>
                  <p:par>
                    <p:cTn id="88" fill="hold">
                      <p:stCondLst>
                        <p:cond delay="indefinite"/>
                      </p:stCondLst>
                      <p:childTnLst>
                        <p:par>
                          <p:cTn id="89" fill="hold">
                            <p:stCondLst>
                              <p:cond delay="0"/>
                            </p:stCondLst>
                            <p:childTnLst>
                              <p:par>
                                <p:cTn id="90" presetID="42" presetClass="path" presetSubtype="0" accel="50000" decel="50000" fill="hold" nodeType="clickEffect">
                                  <p:stCondLst>
                                    <p:cond delay="0"/>
                                  </p:stCondLst>
                                  <p:childTnLst>
                                    <p:animMotion origin="layout" path="M 0.00434 0.03642 L -0.2908 -0.03951 " pathEditMode="relative" rAng="0" ptsTypes="AA">
                                      <p:cBhvr>
                                        <p:cTn id="91" dur="2000" fill="hold"/>
                                        <p:tgtEl>
                                          <p:spTgt spid="10"/>
                                        </p:tgtEl>
                                        <p:attrNameLst>
                                          <p:attrName>ppt_x</p:attrName>
                                          <p:attrName>ppt_y</p:attrName>
                                        </p:attrNameLst>
                                      </p:cBhvr>
                                      <p:rCtr x="-14757" y="-3796"/>
                                    </p:animMotion>
                                  </p:childTnLst>
                                </p:cTn>
                              </p:par>
                            </p:childTnLst>
                          </p:cTn>
                        </p:par>
                      </p:childTnLst>
                    </p:cTn>
                  </p:par>
                  <p:par>
                    <p:cTn id="92" fill="hold">
                      <p:stCondLst>
                        <p:cond delay="indefinite"/>
                      </p:stCondLst>
                      <p:childTnLst>
                        <p:par>
                          <p:cTn id="93" fill="hold">
                            <p:stCondLst>
                              <p:cond delay="0"/>
                            </p:stCondLst>
                            <p:childTnLst>
                              <p:par>
                                <p:cTn id="94" presetID="42" presetClass="entr" presetSubtype="0" fill="hold" grpId="0" nodeType="clickEffect">
                                  <p:stCondLst>
                                    <p:cond delay="0"/>
                                  </p:stCondLst>
                                  <p:childTnLst>
                                    <p:set>
                                      <p:cBhvr>
                                        <p:cTn id="95" dur="1" fill="hold">
                                          <p:stCondLst>
                                            <p:cond delay="0"/>
                                          </p:stCondLst>
                                        </p:cTn>
                                        <p:tgtEl>
                                          <p:spTgt spid="349"/>
                                        </p:tgtEl>
                                        <p:attrNameLst>
                                          <p:attrName>style.visibility</p:attrName>
                                        </p:attrNameLst>
                                      </p:cBhvr>
                                      <p:to>
                                        <p:strVal val="visible"/>
                                      </p:to>
                                    </p:set>
                                    <p:animEffect transition="in" filter="fade">
                                      <p:cBhvr>
                                        <p:cTn id="96" dur="1000"/>
                                        <p:tgtEl>
                                          <p:spTgt spid="349"/>
                                        </p:tgtEl>
                                      </p:cBhvr>
                                    </p:animEffect>
                                    <p:anim calcmode="lin" valueType="num">
                                      <p:cBhvr>
                                        <p:cTn id="97" dur="1000" fill="hold"/>
                                        <p:tgtEl>
                                          <p:spTgt spid="349"/>
                                        </p:tgtEl>
                                        <p:attrNameLst>
                                          <p:attrName>ppt_x</p:attrName>
                                        </p:attrNameLst>
                                      </p:cBhvr>
                                      <p:tavLst>
                                        <p:tav tm="0">
                                          <p:val>
                                            <p:strVal val="#ppt_x"/>
                                          </p:val>
                                        </p:tav>
                                        <p:tav tm="100000">
                                          <p:val>
                                            <p:strVal val="#ppt_x"/>
                                          </p:val>
                                        </p:tav>
                                      </p:tavLst>
                                    </p:anim>
                                    <p:anim calcmode="lin" valueType="num">
                                      <p:cBhvr>
                                        <p:cTn id="98" dur="1000" fill="hold"/>
                                        <p:tgtEl>
                                          <p:spTgt spid="349"/>
                                        </p:tgtEl>
                                        <p:attrNameLst>
                                          <p:attrName>ppt_y</p:attrName>
                                        </p:attrNameLst>
                                      </p:cBhvr>
                                      <p:tavLst>
                                        <p:tav tm="0">
                                          <p:val>
                                            <p:strVal val="#ppt_y+.1"/>
                                          </p:val>
                                        </p:tav>
                                        <p:tav tm="100000">
                                          <p:val>
                                            <p:strVal val="#ppt_y"/>
                                          </p:val>
                                        </p:tav>
                                      </p:tavLst>
                                    </p:anim>
                                  </p:childTnLst>
                                </p:cTn>
                              </p:par>
                            </p:childTnLst>
                          </p:cTn>
                        </p:par>
                        <p:par>
                          <p:cTn id="99" fill="hold">
                            <p:stCondLst>
                              <p:cond delay="1000"/>
                            </p:stCondLst>
                            <p:childTnLst>
                              <p:par>
                                <p:cTn id="100" presetID="42" presetClass="entr" presetSubtype="0" fill="hold" nodeType="afterEffect">
                                  <p:stCondLst>
                                    <p:cond delay="0"/>
                                  </p:stCondLst>
                                  <p:childTnLst>
                                    <p:set>
                                      <p:cBhvr>
                                        <p:cTn id="101" dur="1" fill="hold">
                                          <p:stCondLst>
                                            <p:cond delay="0"/>
                                          </p:stCondLst>
                                        </p:cTn>
                                        <p:tgtEl>
                                          <p:spTgt spid="363"/>
                                        </p:tgtEl>
                                        <p:attrNameLst>
                                          <p:attrName>style.visibility</p:attrName>
                                        </p:attrNameLst>
                                      </p:cBhvr>
                                      <p:to>
                                        <p:strVal val="visible"/>
                                      </p:to>
                                    </p:set>
                                    <p:animEffect transition="in" filter="fade">
                                      <p:cBhvr>
                                        <p:cTn id="102" dur="1000"/>
                                        <p:tgtEl>
                                          <p:spTgt spid="363"/>
                                        </p:tgtEl>
                                      </p:cBhvr>
                                    </p:animEffect>
                                    <p:anim calcmode="lin" valueType="num">
                                      <p:cBhvr>
                                        <p:cTn id="103" dur="1000" fill="hold"/>
                                        <p:tgtEl>
                                          <p:spTgt spid="363"/>
                                        </p:tgtEl>
                                        <p:attrNameLst>
                                          <p:attrName>ppt_x</p:attrName>
                                        </p:attrNameLst>
                                      </p:cBhvr>
                                      <p:tavLst>
                                        <p:tav tm="0">
                                          <p:val>
                                            <p:strVal val="#ppt_x"/>
                                          </p:val>
                                        </p:tav>
                                        <p:tav tm="100000">
                                          <p:val>
                                            <p:strVal val="#ppt_x"/>
                                          </p:val>
                                        </p:tav>
                                      </p:tavLst>
                                    </p:anim>
                                    <p:anim calcmode="lin" valueType="num">
                                      <p:cBhvr>
                                        <p:cTn id="104" dur="1000" fill="hold"/>
                                        <p:tgtEl>
                                          <p:spTgt spid="363"/>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360"/>
                                        </p:tgtEl>
                                        <p:attrNameLst>
                                          <p:attrName>style.visibility</p:attrName>
                                        </p:attrNameLst>
                                      </p:cBhvr>
                                      <p:to>
                                        <p:strVal val="visible"/>
                                      </p:to>
                                    </p:set>
                                    <p:animEffect transition="in" filter="fade">
                                      <p:cBhvr>
                                        <p:cTn id="107" dur="1000"/>
                                        <p:tgtEl>
                                          <p:spTgt spid="360"/>
                                        </p:tgtEl>
                                      </p:cBhvr>
                                    </p:animEffect>
                                    <p:anim calcmode="lin" valueType="num">
                                      <p:cBhvr>
                                        <p:cTn id="108" dur="1000" fill="hold"/>
                                        <p:tgtEl>
                                          <p:spTgt spid="360"/>
                                        </p:tgtEl>
                                        <p:attrNameLst>
                                          <p:attrName>ppt_x</p:attrName>
                                        </p:attrNameLst>
                                      </p:cBhvr>
                                      <p:tavLst>
                                        <p:tav tm="0">
                                          <p:val>
                                            <p:strVal val="#ppt_x"/>
                                          </p:val>
                                        </p:tav>
                                        <p:tav tm="100000">
                                          <p:val>
                                            <p:strVal val="#ppt_x"/>
                                          </p:val>
                                        </p:tav>
                                      </p:tavLst>
                                    </p:anim>
                                    <p:anim calcmode="lin" valueType="num">
                                      <p:cBhvr>
                                        <p:cTn id="109" dur="1000" fill="hold"/>
                                        <p:tgtEl>
                                          <p:spTgt spid="360"/>
                                        </p:tgtEl>
                                        <p:attrNameLst>
                                          <p:attrName>ppt_y</p:attrName>
                                        </p:attrNameLst>
                                      </p:cBhvr>
                                      <p:tavLst>
                                        <p:tav tm="0">
                                          <p:val>
                                            <p:strVal val="#ppt_y+.1"/>
                                          </p:val>
                                        </p:tav>
                                        <p:tav tm="100000">
                                          <p:val>
                                            <p:strVal val="#ppt_y"/>
                                          </p:val>
                                        </p:tav>
                                      </p:tavLst>
                                    </p:anim>
                                  </p:childTnLst>
                                </p:cTn>
                              </p:par>
                              <p:par>
                                <p:cTn id="110" presetID="42" presetClass="entr" presetSubtype="0" fill="hold" nodeType="withEffect">
                                  <p:stCondLst>
                                    <p:cond delay="0"/>
                                  </p:stCondLst>
                                  <p:childTnLst>
                                    <p:set>
                                      <p:cBhvr>
                                        <p:cTn id="111" dur="1" fill="hold">
                                          <p:stCondLst>
                                            <p:cond delay="0"/>
                                          </p:stCondLst>
                                        </p:cTn>
                                        <p:tgtEl>
                                          <p:spTgt spid="362"/>
                                        </p:tgtEl>
                                        <p:attrNameLst>
                                          <p:attrName>style.visibility</p:attrName>
                                        </p:attrNameLst>
                                      </p:cBhvr>
                                      <p:to>
                                        <p:strVal val="visible"/>
                                      </p:to>
                                    </p:set>
                                    <p:animEffect transition="in" filter="fade">
                                      <p:cBhvr>
                                        <p:cTn id="112" dur="1000"/>
                                        <p:tgtEl>
                                          <p:spTgt spid="362"/>
                                        </p:tgtEl>
                                      </p:cBhvr>
                                    </p:animEffect>
                                    <p:anim calcmode="lin" valueType="num">
                                      <p:cBhvr>
                                        <p:cTn id="113" dur="1000" fill="hold"/>
                                        <p:tgtEl>
                                          <p:spTgt spid="362"/>
                                        </p:tgtEl>
                                        <p:attrNameLst>
                                          <p:attrName>ppt_x</p:attrName>
                                        </p:attrNameLst>
                                      </p:cBhvr>
                                      <p:tavLst>
                                        <p:tav tm="0">
                                          <p:val>
                                            <p:strVal val="#ppt_x"/>
                                          </p:val>
                                        </p:tav>
                                        <p:tav tm="100000">
                                          <p:val>
                                            <p:strVal val="#ppt_x"/>
                                          </p:val>
                                        </p:tav>
                                      </p:tavLst>
                                    </p:anim>
                                    <p:anim calcmode="lin" valueType="num">
                                      <p:cBhvr>
                                        <p:cTn id="114" dur="1000" fill="hold"/>
                                        <p:tgtEl>
                                          <p:spTgt spid="362"/>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361"/>
                                        </p:tgtEl>
                                        <p:attrNameLst>
                                          <p:attrName>style.visibility</p:attrName>
                                        </p:attrNameLst>
                                      </p:cBhvr>
                                      <p:to>
                                        <p:strVal val="visible"/>
                                      </p:to>
                                    </p:set>
                                    <p:animEffect transition="in" filter="fade">
                                      <p:cBhvr>
                                        <p:cTn id="117" dur="1000"/>
                                        <p:tgtEl>
                                          <p:spTgt spid="361"/>
                                        </p:tgtEl>
                                      </p:cBhvr>
                                    </p:animEffect>
                                    <p:anim calcmode="lin" valueType="num">
                                      <p:cBhvr>
                                        <p:cTn id="118" dur="1000" fill="hold"/>
                                        <p:tgtEl>
                                          <p:spTgt spid="361"/>
                                        </p:tgtEl>
                                        <p:attrNameLst>
                                          <p:attrName>ppt_x</p:attrName>
                                        </p:attrNameLst>
                                      </p:cBhvr>
                                      <p:tavLst>
                                        <p:tav tm="0">
                                          <p:val>
                                            <p:strVal val="#ppt_x"/>
                                          </p:val>
                                        </p:tav>
                                        <p:tav tm="100000">
                                          <p:val>
                                            <p:strVal val="#ppt_x"/>
                                          </p:val>
                                        </p:tav>
                                      </p:tavLst>
                                    </p:anim>
                                    <p:anim calcmode="lin" valueType="num">
                                      <p:cBhvr>
                                        <p:cTn id="119" dur="1000" fill="hold"/>
                                        <p:tgtEl>
                                          <p:spTgt spid="361"/>
                                        </p:tgtEl>
                                        <p:attrNameLst>
                                          <p:attrName>ppt_y</p:attrName>
                                        </p:attrNameLst>
                                      </p:cBhvr>
                                      <p:tavLst>
                                        <p:tav tm="0">
                                          <p:val>
                                            <p:strVal val="#ppt_y+.1"/>
                                          </p:val>
                                        </p:tav>
                                        <p:tav tm="100000">
                                          <p:val>
                                            <p:strVal val="#ppt_y"/>
                                          </p:val>
                                        </p:tav>
                                      </p:tavLst>
                                    </p:anim>
                                  </p:childTnLst>
                                </p:cTn>
                              </p:par>
                            </p:childTnLst>
                          </p:cTn>
                        </p:par>
                      </p:childTnLst>
                    </p:cTn>
                  </p:par>
                  <p:par>
                    <p:cTn id="120" fill="hold">
                      <p:stCondLst>
                        <p:cond delay="indefinite"/>
                      </p:stCondLst>
                      <p:childTnLst>
                        <p:par>
                          <p:cTn id="121" fill="hold">
                            <p:stCondLst>
                              <p:cond delay="0"/>
                            </p:stCondLst>
                            <p:childTnLst>
                              <p:par>
                                <p:cTn id="122" presetID="42" presetClass="entr" presetSubtype="0" fill="hold" grpId="0" nodeType="clickEffect">
                                  <p:stCondLst>
                                    <p:cond delay="0"/>
                                  </p:stCondLst>
                                  <p:childTnLst>
                                    <p:set>
                                      <p:cBhvr>
                                        <p:cTn id="123" dur="1" fill="hold">
                                          <p:stCondLst>
                                            <p:cond delay="0"/>
                                          </p:stCondLst>
                                        </p:cTn>
                                        <p:tgtEl>
                                          <p:spTgt spid="370"/>
                                        </p:tgtEl>
                                        <p:attrNameLst>
                                          <p:attrName>style.visibility</p:attrName>
                                        </p:attrNameLst>
                                      </p:cBhvr>
                                      <p:to>
                                        <p:strVal val="visible"/>
                                      </p:to>
                                    </p:set>
                                    <p:animEffect transition="in" filter="fade">
                                      <p:cBhvr>
                                        <p:cTn id="124" dur="1000"/>
                                        <p:tgtEl>
                                          <p:spTgt spid="370"/>
                                        </p:tgtEl>
                                      </p:cBhvr>
                                    </p:animEffect>
                                    <p:anim calcmode="lin" valueType="num">
                                      <p:cBhvr>
                                        <p:cTn id="125" dur="1000" fill="hold"/>
                                        <p:tgtEl>
                                          <p:spTgt spid="370"/>
                                        </p:tgtEl>
                                        <p:attrNameLst>
                                          <p:attrName>ppt_x</p:attrName>
                                        </p:attrNameLst>
                                      </p:cBhvr>
                                      <p:tavLst>
                                        <p:tav tm="0">
                                          <p:val>
                                            <p:strVal val="#ppt_x"/>
                                          </p:val>
                                        </p:tav>
                                        <p:tav tm="100000">
                                          <p:val>
                                            <p:strVal val="#ppt_x"/>
                                          </p:val>
                                        </p:tav>
                                      </p:tavLst>
                                    </p:anim>
                                    <p:anim calcmode="lin" valueType="num">
                                      <p:cBhvr>
                                        <p:cTn id="126" dur="1000" fill="hold"/>
                                        <p:tgtEl>
                                          <p:spTgt spid="370"/>
                                        </p:tgtEl>
                                        <p:attrNameLst>
                                          <p:attrName>ppt_y</p:attrName>
                                        </p:attrNameLst>
                                      </p:cBhvr>
                                      <p:tavLst>
                                        <p:tav tm="0">
                                          <p:val>
                                            <p:strVal val="#ppt_y+.1"/>
                                          </p:val>
                                        </p:tav>
                                        <p:tav tm="100000">
                                          <p:val>
                                            <p:strVal val="#ppt_y"/>
                                          </p:val>
                                        </p:tav>
                                      </p:tavLst>
                                    </p:anim>
                                  </p:childTnLst>
                                </p:cTn>
                              </p:par>
                            </p:childTnLst>
                          </p:cTn>
                        </p:par>
                        <p:par>
                          <p:cTn id="127" fill="hold">
                            <p:stCondLst>
                              <p:cond delay="1000"/>
                            </p:stCondLst>
                            <p:childTnLst>
                              <p:par>
                                <p:cTn id="128" presetID="42" presetClass="entr" presetSubtype="0" fill="hold" nodeType="afterEffect">
                                  <p:stCondLst>
                                    <p:cond delay="0"/>
                                  </p:stCondLst>
                                  <p:childTnLst>
                                    <p:set>
                                      <p:cBhvr>
                                        <p:cTn id="129" dur="1" fill="hold">
                                          <p:stCondLst>
                                            <p:cond delay="0"/>
                                          </p:stCondLst>
                                        </p:cTn>
                                        <p:tgtEl>
                                          <p:spTgt spid="383"/>
                                        </p:tgtEl>
                                        <p:attrNameLst>
                                          <p:attrName>style.visibility</p:attrName>
                                        </p:attrNameLst>
                                      </p:cBhvr>
                                      <p:to>
                                        <p:strVal val="visible"/>
                                      </p:to>
                                    </p:set>
                                    <p:animEffect transition="in" filter="fade">
                                      <p:cBhvr>
                                        <p:cTn id="130" dur="1000"/>
                                        <p:tgtEl>
                                          <p:spTgt spid="383"/>
                                        </p:tgtEl>
                                      </p:cBhvr>
                                    </p:animEffect>
                                    <p:anim calcmode="lin" valueType="num">
                                      <p:cBhvr>
                                        <p:cTn id="131" dur="1000" fill="hold"/>
                                        <p:tgtEl>
                                          <p:spTgt spid="383"/>
                                        </p:tgtEl>
                                        <p:attrNameLst>
                                          <p:attrName>ppt_x</p:attrName>
                                        </p:attrNameLst>
                                      </p:cBhvr>
                                      <p:tavLst>
                                        <p:tav tm="0">
                                          <p:val>
                                            <p:strVal val="#ppt_x"/>
                                          </p:val>
                                        </p:tav>
                                        <p:tav tm="100000">
                                          <p:val>
                                            <p:strVal val="#ppt_x"/>
                                          </p:val>
                                        </p:tav>
                                      </p:tavLst>
                                    </p:anim>
                                    <p:anim calcmode="lin" valueType="num">
                                      <p:cBhvr>
                                        <p:cTn id="132" dur="1000" fill="hold"/>
                                        <p:tgtEl>
                                          <p:spTgt spid="383"/>
                                        </p:tgtEl>
                                        <p:attrNameLst>
                                          <p:attrName>ppt_y</p:attrName>
                                        </p:attrNameLst>
                                      </p:cBhvr>
                                      <p:tavLst>
                                        <p:tav tm="0">
                                          <p:val>
                                            <p:strVal val="#ppt_y+.1"/>
                                          </p:val>
                                        </p:tav>
                                        <p:tav tm="100000">
                                          <p:val>
                                            <p:strVal val="#ppt_y"/>
                                          </p:val>
                                        </p:tav>
                                      </p:tavLst>
                                    </p:anim>
                                  </p:childTnLst>
                                </p:cTn>
                              </p:par>
                            </p:childTnLst>
                          </p:cTn>
                        </p:par>
                      </p:childTnLst>
                    </p:cTn>
                  </p:par>
                  <p:par>
                    <p:cTn id="133" fill="hold">
                      <p:stCondLst>
                        <p:cond delay="indefinite"/>
                      </p:stCondLst>
                      <p:childTnLst>
                        <p:par>
                          <p:cTn id="134" fill="hold">
                            <p:stCondLst>
                              <p:cond delay="0"/>
                            </p:stCondLst>
                            <p:childTnLst>
                              <p:par>
                                <p:cTn id="135" presetID="42" presetClass="entr" presetSubtype="0" fill="hold" grpId="0" nodeType="clickEffect">
                                  <p:stCondLst>
                                    <p:cond delay="0"/>
                                  </p:stCondLst>
                                  <p:childTnLst>
                                    <p:set>
                                      <p:cBhvr>
                                        <p:cTn id="136" dur="1" fill="hold">
                                          <p:stCondLst>
                                            <p:cond delay="0"/>
                                          </p:stCondLst>
                                        </p:cTn>
                                        <p:tgtEl>
                                          <p:spTgt spid="387"/>
                                        </p:tgtEl>
                                        <p:attrNameLst>
                                          <p:attrName>style.visibility</p:attrName>
                                        </p:attrNameLst>
                                      </p:cBhvr>
                                      <p:to>
                                        <p:strVal val="visible"/>
                                      </p:to>
                                    </p:set>
                                    <p:animEffect transition="in" filter="fade">
                                      <p:cBhvr>
                                        <p:cTn id="137" dur="1000"/>
                                        <p:tgtEl>
                                          <p:spTgt spid="387"/>
                                        </p:tgtEl>
                                      </p:cBhvr>
                                    </p:animEffect>
                                    <p:anim calcmode="lin" valueType="num">
                                      <p:cBhvr>
                                        <p:cTn id="138" dur="1000" fill="hold"/>
                                        <p:tgtEl>
                                          <p:spTgt spid="387"/>
                                        </p:tgtEl>
                                        <p:attrNameLst>
                                          <p:attrName>ppt_x</p:attrName>
                                        </p:attrNameLst>
                                      </p:cBhvr>
                                      <p:tavLst>
                                        <p:tav tm="0">
                                          <p:val>
                                            <p:strVal val="#ppt_x"/>
                                          </p:val>
                                        </p:tav>
                                        <p:tav tm="100000">
                                          <p:val>
                                            <p:strVal val="#ppt_x"/>
                                          </p:val>
                                        </p:tav>
                                      </p:tavLst>
                                    </p:anim>
                                    <p:anim calcmode="lin" valueType="num">
                                      <p:cBhvr>
                                        <p:cTn id="139" dur="1000" fill="hold"/>
                                        <p:tgtEl>
                                          <p:spTgt spid="387"/>
                                        </p:tgtEl>
                                        <p:attrNameLst>
                                          <p:attrName>ppt_y</p:attrName>
                                        </p:attrNameLst>
                                      </p:cBhvr>
                                      <p:tavLst>
                                        <p:tav tm="0">
                                          <p:val>
                                            <p:strVal val="#ppt_y+.1"/>
                                          </p:val>
                                        </p:tav>
                                        <p:tav tm="100000">
                                          <p:val>
                                            <p:strVal val="#ppt_y"/>
                                          </p:val>
                                        </p:tav>
                                      </p:tavLst>
                                    </p:anim>
                                  </p:childTnLst>
                                </p:cTn>
                              </p:par>
                            </p:childTnLst>
                          </p:cTn>
                        </p:par>
                        <p:par>
                          <p:cTn id="140" fill="hold">
                            <p:stCondLst>
                              <p:cond delay="1000"/>
                            </p:stCondLst>
                            <p:childTnLst>
                              <p:par>
                                <p:cTn id="141" presetID="42" presetClass="entr" presetSubtype="0" fill="hold" grpId="0" nodeType="afterEffect">
                                  <p:stCondLst>
                                    <p:cond delay="0"/>
                                  </p:stCondLst>
                                  <p:childTnLst>
                                    <p:set>
                                      <p:cBhvr>
                                        <p:cTn id="142" dur="1" fill="hold">
                                          <p:stCondLst>
                                            <p:cond delay="0"/>
                                          </p:stCondLst>
                                        </p:cTn>
                                        <p:tgtEl>
                                          <p:spTgt spid="388"/>
                                        </p:tgtEl>
                                        <p:attrNameLst>
                                          <p:attrName>style.visibility</p:attrName>
                                        </p:attrNameLst>
                                      </p:cBhvr>
                                      <p:to>
                                        <p:strVal val="visible"/>
                                      </p:to>
                                    </p:set>
                                    <p:animEffect transition="in" filter="fade">
                                      <p:cBhvr>
                                        <p:cTn id="143" dur="1000"/>
                                        <p:tgtEl>
                                          <p:spTgt spid="388"/>
                                        </p:tgtEl>
                                      </p:cBhvr>
                                    </p:animEffect>
                                    <p:anim calcmode="lin" valueType="num">
                                      <p:cBhvr>
                                        <p:cTn id="144" dur="1000" fill="hold"/>
                                        <p:tgtEl>
                                          <p:spTgt spid="388"/>
                                        </p:tgtEl>
                                        <p:attrNameLst>
                                          <p:attrName>ppt_x</p:attrName>
                                        </p:attrNameLst>
                                      </p:cBhvr>
                                      <p:tavLst>
                                        <p:tav tm="0">
                                          <p:val>
                                            <p:strVal val="#ppt_x"/>
                                          </p:val>
                                        </p:tav>
                                        <p:tav tm="100000">
                                          <p:val>
                                            <p:strVal val="#ppt_x"/>
                                          </p:val>
                                        </p:tav>
                                      </p:tavLst>
                                    </p:anim>
                                    <p:anim calcmode="lin" valueType="num">
                                      <p:cBhvr>
                                        <p:cTn id="145" dur="1000" fill="hold"/>
                                        <p:tgtEl>
                                          <p:spTgt spid="388"/>
                                        </p:tgtEl>
                                        <p:attrNameLst>
                                          <p:attrName>ppt_y</p:attrName>
                                        </p:attrNameLst>
                                      </p:cBhvr>
                                      <p:tavLst>
                                        <p:tav tm="0">
                                          <p:val>
                                            <p:strVal val="#ppt_y+.1"/>
                                          </p:val>
                                        </p:tav>
                                        <p:tav tm="100000">
                                          <p:val>
                                            <p:strVal val="#ppt_y"/>
                                          </p:val>
                                        </p:tav>
                                      </p:tavLst>
                                    </p:anim>
                                  </p:childTnLst>
                                </p:cTn>
                              </p:par>
                            </p:childTnLst>
                          </p:cTn>
                        </p:par>
                        <p:par>
                          <p:cTn id="146" fill="hold">
                            <p:stCondLst>
                              <p:cond delay="2000"/>
                            </p:stCondLst>
                            <p:childTnLst>
                              <p:par>
                                <p:cTn id="147" presetID="1" presetClass="entr" presetSubtype="0" fill="hold" nodeType="afterEffect">
                                  <p:stCondLst>
                                    <p:cond delay="500"/>
                                  </p:stCondLst>
                                  <p:childTnLst>
                                    <p:set>
                                      <p:cBhvr>
                                        <p:cTn id="148" dur="1" fill="hold">
                                          <p:stCondLst>
                                            <p:cond delay="0"/>
                                          </p:stCondLst>
                                        </p:cTn>
                                        <p:tgtEl>
                                          <p:spTgt spid="14"/>
                                        </p:tgtEl>
                                        <p:attrNameLst>
                                          <p:attrName>style.visibility</p:attrName>
                                        </p:attrNameLst>
                                      </p:cBhvr>
                                      <p:to>
                                        <p:strVal val="visible"/>
                                      </p:to>
                                    </p:set>
                                  </p:childTnLst>
                                </p:cTn>
                              </p:par>
                            </p:childTnLst>
                          </p:cTn>
                        </p:par>
                      </p:childTnLst>
                    </p:cTn>
                  </p:par>
                  <p:par>
                    <p:cTn id="149" fill="hold">
                      <p:stCondLst>
                        <p:cond delay="indefinite"/>
                      </p:stCondLst>
                      <p:childTnLst>
                        <p:par>
                          <p:cTn id="150" fill="hold">
                            <p:stCondLst>
                              <p:cond delay="0"/>
                            </p:stCondLst>
                            <p:childTnLst>
                              <p:par>
                                <p:cTn id="151" presetID="1" presetClass="exit" presetSubtype="0" fill="hold" grpId="1" nodeType="clickEffect">
                                  <p:stCondLst>
                                    <p:cond delay="0"/>
                                  </p:stCondLst>
                                  <p:childTnLst>
                                    <p:set>
                                      <p:cBhvr>
                                        <p:cTn id="152" dur="1" fill="hold">
                                          <p:stCondLst>
                                            <p:cond delay="0"/>
                                          </p:stCondLst>
                                        </p:cTn>
                                        <p:tgtEl>
                                          <p:spTgt spid="349"/>
                                        </p:tgtEl>
                                        <p:attrNameLst>
                                          <p:attrName>style.visibility</p:attrName>
                                        </p:attrNameLst>
                                      </p:cBhvr>
                                      <p:to>
                                        <p:strVal val="hidden"/>
                                      </p:to>
                                    </p:set>
                                  </p:childTnLst>
                                </p:cTn>
                              </p:par>
                              <p:par>
                                <p:cTn id="153" presetID="1" presetClass="exit" presetSubtype="0" fill="hold" nodeType="withEffect">
                                  <p:stCondLst>
                                    <p:cond delay="0"/>
                                  </p:stCondLst>
                                  <p:childTnLst>
                                    <p:set>
                                      <p:cBhvr>
                                        <p:cTn id="154" dur="1" fill="hold">
                                          <p:stCondLst>
                                            <p:cond delay="0"/>
                                          </p:stCondLst>
                                        </p:cTn>
                                        <p:tgtEl>
                                          <p:spTgt spid="363"/>
                                        </p:tgtEl>
                                        <p:attrNameLst>
                                          <p:attrName>style.visibility</p:attrName>
                                        </p:attrNameLst>
                                      </p:cBhvr>
                                      <p:to>
                                        <p:strVal val="hidden"/>
                                      </p:to>
                                    </p:set>
                                  </p:childTnLst>
                                </p:cTn>
                              </p:par>
                              <p:par>
                                <p:cTn id="155" presetID="1" presetClass="exit" presetSubtype="0" fill="hold" grpId="1" nodeType="withEffect">
                                  <p:stCondLst>
                                    <p:cond delay="0"/>
                                  </p:stCondLst>
                                  <p:childTnLst>
                                    <p:set>
                                      <p:cBhvr>
                                        <p:cTn id="156" dur="1" fill="hold">
                                          <p:stCondLst>
                                            <p:cond delay="0"/>
                                          </p:stCondLst>
                                        </p:cTn>
                                        <p:tgtEl>
                                          <p:spTgt spid="360"/>
                                        </p:tgtEl>
                                        <p:attrNameLst>
                                          <p:attrName>style.visibility</p:attrName>
                                        </p:attrNameLst>
                                      </p:cBhvr>
                                      <p:to>
                                        <p:strVal val="hidden"/>
                                      </p:to>
                                    </p:set>
                                  </p:childTnLst>
                                </p:cTn>
                              </p:par>
                              <p:par>
                                <p:cTn id="157" presetID="1" presetClass="exit" presetSubtype="0" fill="hold" nodeType="withEffect">
                                  <p:stCondLst>
                                    <p:cond delay="0"/>
                                  </p:stCondLst>
                                  <p:childTnLst>
                                    <p:set>
                                      <p:cBhvr>
                                        <p:cTn id="158" dur="1" fill="hold">
                                          <p:stCondLst>
                                            <p:cond delay="0"/>
                                          </p:stCondLst>
                                        </p:cTn>
                                        <p:tgtEl>
                                          <p:spTgt spid="362"/>
                                        </p:tgtEl>
                                        <p:attrNameLst>
                                          <p:attrName>style.visibility</p:attrName>
                                        </p:attrNameLst>
                                      </p:cBhvr>
                                      <p:to>
                                        <p:strVal val="hidden"/>
                                      </p:to>
                                    </p:set>
                                  </p:childTnLst>
                                </p:cTn>
                              </p:par>
                              <p:par>
                                <p:cTn id="159" presetID="1" presetClass="exit" presetSubtype="0" fill="hold" grpId="1" nodeType="withEffect">
                                  <p:stCondLst>
                                    <p:cond delay="0"/>
                                  </p:stCondLst>
                                  <p:childTnLst>
                                    <p:set>
                                      <p:cBhvr>
                                        <p:cTn id="160" dur="1" fill="hold">
                                          <p:stCondLst>
                                            <p:cond delay="0"/>
                                          </p:stCondLst>
                                        </p:cTn>
                                        <p:tgtEl>
                                          <p:spTgt spid="361"/>
                                        </p:tgtEl>
                                        <p:attrNameLst>
                                          <p:attrName>style.visibility</p:attrName>
                                        </p:attrNameLst>
                                      </p:cBhvr>
                                      <p:to>
                                        <p:strVal val="hidden"/>
                                      </p:to>
                                    </p:set>
                                  </p:childTnLst>
                                </p:cTn>
                              </p:par>
                              <p:par>
                                <p:cTn id="161" presetID="1" presetClass="exit" presetSubtype="0" fill="hold" grpId="1" nodeType="withEffect">
                                  <p:stCondLst>
                                    <p:cond delay="0"/>
                                  </p:stCondLst>
                                  <p:childTnLst>
                                    <p:set>
                                      <p:cBhvr>
                                        <p:cTn id="162" dur="1" fill="hold">
                                          <p:stCondLst>
                                            <p:cond delay="0"/>
                                          </p:stCondLst>
                                        </p:cTn>
                                        <p:tgtEl>
                                          <p:spTgt spid="370"/>
                                        </p:tgtEl>
                                        <p:attrNameLst>
                                          <p:attrName>style.visibility</p:attrName>
                                        </p:attrNameLst>
                                      </p:cBhvr>
                                      <p:to>
                                        <p:strVal val="hidden"/>
                                      </p:to>
                                    </p:set>
                                  </p:childTnLst>
                                </p:cTn>
                              </p:par>
                              <p:par>
                                <p:cTn id="163" presetID="1" presetClass="exit" presetSubtype="0" fill="hold" nodeType="withEffect">
                                  <p:stCondLst>
                                    <p:cond delay="0"/>
                                  </p:stCondLst>
                                  <p:childTnLst>
                                    <p:set>
                                      <p:cBhvr>
                                        <p:cTn id="164" dur="1" fill="hold">
                                          <p:stCondLst>
                                            <p:cond delay="0"/>
                                          </p:stCondLst>
                                        </p:cTn>
                                        <p:tgtEl>
                                          <p:spTgt spid="383"/>
                                        </p:tgtEl>
                                        <p:attrNameLst>
                                          <p:attrName>style.visibility</p:attrName>
                                        </p:attrNameLst>
                                      </p:cBhvr>
                                      <p:to>
                                        <p:strVal val="hidden"/>
                                      </p:to>
                                    </p:set>
                                  </p:childTnLst>
                                </p:cTn>
                              </p:par>
                              <p:par>
                                <p:cTn id="165" presetID="1" presetClass="exit" presetSubtype="0" fill="hold" grpId="1" nodeType="withEffect">
                                  <p:stCondLst>
                                    <p:cond delay="0"/>
                                  </p:stCondLst>
                                  <p:childTnLst>
                                    <p:set>
                                      <p:cBhvr>
                                        <p:cTn id="166" dur="1" fill="hold">
                                          <p:stCondLst>
                                            <p:cond delay="0"/>
                                          </p:stCondLst>
                                        </p:cTn>
                                        <p:tgtEl>
                                          <p:spTgt spid="387"/>
                                        </p:tgtEl>
                                        <p:attrNameLst>
                                          <p:attrName>style.visibility</p:attrName>
                                        </p:attrNameLst>
                                      </p:cBhvr>
                                      <p:to>
                                        <p:strVal val="hidden"/>
                                      </p:to>
                                    </p:set>
                                  </p:childTnLst>
                                </p:cTn>
                              </p:par>
                              <p:par>
                                <p:cTn id="167" presetID="1" presetClass="exit" presetSubtype="0" fill="hold" grpId="1" nodeType="withEffect">
                                  <p:stCondLst>
                                    <p:cond delay="0"/>
                                  </p:stCondLst>
                                  <p:childTnLst>
                                    <p:set>
                                      <p:cBhvr>
                                        <p:cTn id="168" dur="1" fill="hold">
                                          <p:stCondLst>
                                            <p:cond delay="0"/>
                                          </p:stCondLst>
                                        </p:cTn>
                                        <p:tgtEl>
                                          <p:spTgt spid="388"/>
                                        </p:tgtEl>
                                        <p:attrNameLst>
                                          <p:attrName>style.visibility</p:attrName>
                                        </p:attrNameLst>
                                      </p:cBhvr>
                                      <p:to>
                                        <p:strVal val="hidden"/>
                                      </p:to>
                                    </p:set>
                                  </p:childTnLst>
                                </p:cTn>
                              </p:par>
                            </p:childTnLst>
                          </p:cTn>
                        </p:par>
                        <p:par>
                          <p:cTn id="169" fill="hold">
                            <p:stCondLst>
                              <p:cond delay="0"/>
                            </p:stCondLst>
                            <p:childTnLst>
                              <p:par>
                                <p:cTn id="170" presetID="42" presetClass="path" presetSubtype="0" accel="50000" decel="50000" fill="hold" nodeType="afterEffect">
                                  <p:stCondLst>
                                    <p:cond delay="0"/>
                                  </p:stCondLst>
                                  <p:childTnLst>
                                    <p:animMotion origin="layout" path="M 2.22222E-6 -8.64198E-7 L 0.29114 -0.04413 " pathEditMode="relative" rAng="0" ptsTypes="AA">
                                      <p:cBhvr>
                                        <p:cTn id="171" dur="2000" fill="hold"/>
                                        <p:tgtEl>
                                          <p:spTgt spid="14"/>
                                        </p:tgtEl>
                                        <p:attrNameLst>
                                          <p:attrName>ppt_x</p:attrName>
                                          <p:attrName>ppt_y</p:attrName>
                                        </p:attrNameLst>
                                      </p:cBhvr>
                                      <p:rCtr x="14549" y="-2222"/>
                                    </p:animMotion>
                                  </p:childTnLst>
                                </p:cTn>
                              </p:par>
                            </p:childTnLst>
                          </p:cTn>
                        </p:par>
                      </p:childTnLst>
                    </p:cTn>
                  </p:par>
                  <p:par>
                    <p:cTn id="172" fill="hold">
                      <p:stCondLst>
                        <p:cond delay="indefinite"/>
                      </p:stCondLst>
                      <p:childTnLst>
                        <p:par>
                          <p:cTn id="173" fill="hold">
                            <p:stCondLst>
                              <p:cond delay="0"/>
                            </p:stCondLst>
                            <p:childTnLst>
                              <p:par>
                                <p:cTn id="174" presetID="42" presetClass="entr" presetSubtype="0" fill="hold" grpId="0" nodeType="clickEffect">
                                  <p:stCondLst>
                                    <p:cond delay="0"/>
                                  </p:stCondLst>
                                  <p:childTnLst>
                                    <p:set>
                                      <p:cBhvr>
                                        <p:cTn id="175" dur="1" fill="hold">
                                          <p:stCondLst>
                                            <p:cond delay="0"/>
                                          </p:stCondLst>
                                        </p:cTn>
                                        <p:tgtEl>
                                          <p:spTgt spid="353"/>
                                        </p:tgtEl>
                                        <p:attrNameLst>
                                          <p:attrName>style.visibility</p:attrName>
                                        </p:attrNameLst>
                                      </p:cBhvr>
                                      <p:to>
                                        <p:strVal val="visible"/>
                                      </p:to>
                                    </p:set>
                                    <p:animEffect transition="in" filter="fade">
                                      <p:cBhvr>
                                        <p:cTn id="176" dur="1000"/>
                                        <p:tgtEl>
                                          <p:spTgt spid="353"/>
                                        </p:tgtEl>
                                      </p:cBhvr>
                                    </p:animEffect>
                                    <p:anim calcmode="lin" valueType="num">
                                      <p:cBhvr>
                                        <p:cTn id="177" dur="1000" fill="hold"/>
                                        <p:tgtEl>
                                          <p:spTgt spid="353"/>
                                        </p:tgtEl>
                                        <p:attrNameLst>
                                          <p:attrName>ppt_x</p:attrName>
                                        </p:attrNameLst>
                                      </p:cBhvr>
                                      <p:tavLst>
                                        <p:tav tm="0">
                                          <p:val>
                                            <p:strVal val="#ppt_x"/>
                                          </p:val>
                                        </p:tav>
                                        <p:tav tm="100000">
                                          <p:val>
                                            <p:strVal val="#ppt_x"/>
                                          </p:val>
                                        </p:tav>
                                      </p:tavLst>
                                    </p:anim>
                                    <p:anim calcmode="lin" valueType="num">
                                      <p:cBhvr>
                                        <p:cTn id="178" dur="1000" fill="hold"/>
                                        <p:tgtEl>
                                          <p:spTgt spid="353"/>
                                        </p:tgtEl>
                                        <p:attrNameLst>
                                          <p:attrName>ppt_y</p:attrName>
                                        </p:attrNameLst>
                                      </p:cBhvr>
                                      <p:tavLst>
                                        <p:tav tm="0">
                                          <p:val>
                                            <p:strVal val="#ppt_y+.1"/>
                                          </p:val>
                                        </p:tav>
                                        <p:tav tm="100000">
                                          <p:val>
                                            <p:strVal val="#ppt_y"/>
                                          </p:val>
                                        </p:tav>
                                      </p:tavLst>
                                    </p:anim>
                                  </p:childTnLst>
                                </p:cTn>
                              </p:par>
                            </p:childTnLst>
                          </p:cTn>
                        </p:par>
                        <p:par>
                          <p:cTn id="179" fill="hold">
                            <p:stCondLst>
                              <p:cond delay="1000"/>
                            </p:stCondLst>
                            <p:childTnLst>
                              <p:par>
                                <p:cTn id="180" presetID="42" presetClass="entr" presetSubtype="0" fill="hold" grpId="0" nodeType="afterEffect">
                                  <p:stCondLst>
                                    <p:cond delay="0"/>
                                  </p:stCondLst>
                                  <p:childTnLst>
                                    <p:set>
                                      <p:cBhvr>
                                        <p:cTn id="181" dur="1" fill="hold">
                                          <p:stCondLst>
                                            <p:cond delay="0"/>
                                          </p:stCondLst>
                                        </p:cTn>
                                        <p:tgtEl>
                                          <p:spTgt spid="354"/>
                                        </p:tgtEl>
                                        <p:attrNameLst>
                                          <p:attrName>style.visibility</p:attrName>
                                        </p:attrNameLst>
                                      </p:cBhvr>
                                      <p:to>
                                        <p:strVal val="visible"/>
                                      </p:to>
                                    </p:set>
                                    <p:animEffect transition="in" filter="fade">
                                      <p:cBhvr>
                                        <p:cTn id="182" dur="1000"/>
                                        <p:tgtEl>
                                          <p:spTgt spid="354"/>
                                        </p:tgtEl>
                                      </p:cBhvr>
                                    </p:animEffect>
                                    <p:anim calcmode="lin" valueType="num">
                                      <p:cBhvr>
                                        <p:cTn id="183" dur="1000" fill="hold"/>
                                        <p:tgtEl>
                                          <p:spTgt spid="354"/>
                                        </p:tgtEl>
                                        <p:attrNameLst>
                                          <p:attrName>ppt_x</p:attrName>
                                        </p:attrNameLst>
                                      </p:cBhvr>
                                      <p:tavLst>
                                        <p:tav tm="0">
                                          <p:val>
                                            <p:strVal val="#ppt_x"/>
                                          </p:val>
                                        </p:tav>
                                        <p:tav tm="100000">
                                          <p:val>
                                            <p:strVal val="#ppt_x"/>
                                          </p:val>
                                        </p:tav>
                                      </p:tavLst>
                                    </p:anim>
                                    <p:anim calcmode="lin" valueType="num">
                                      <p:cBhvr>
                                        <p:cTn id="184" dur="1000" fill="hold"/>
                                        <p:tgtEl>
                                          <p:spTgt spid="354"/>
                                        </p:tgtEl>
                                        <p:attrNameLst>
                                          <p:attrName>ppt_y</p:attrName>
                                        </p:attrNameLst>
                                      </p:cBhvr>
                                      <p:tavLst>
                                        <p:tav tm="0">
                                          <p:val>
                                            <p:strVal val="#ppt_y+.1"/>
                                          </p:val>
                                        </p:tav>
                                        <p:tav tm="100000">
                                          <p:val>
                                            <p:strVal val="#ppt_y"/>
                                          </p:val>
                                        </p:tav>
                                      </p:tavLst>
                                    </p:anim>
                                  </p:childTnLst>
                                </p:cTn>
                              </p:par>
                              <p:par>
                                <p:cTn id="185" presetID="42" presetClass="entr" presetSubtype="0" fill="hold" nodeType="withEffect">
                                  <p:stCondLst>
                                    <p:cond delay="0"/>
                                  </p:stCondLst>
                                  <p:childTnLst>
                                    <p:set>
                                      <p:cBhvr>
                                        <p:cTn id="186" dur="1" fill="hold">
                                          <p:stCondLst>
                                            <p:cond delay="0"/>
                                          </p:stCondLst>
                                        </p:cTn>
                                        <p:tgtEl>
                                          <p:spTgt spid="356"/>
                                        </p:tgtEl>
                                        <p:attrNameLst>
                                          <p:attrName>style.visibility</p:attrName>
                                        </p:attrNameLst>
                                      </p:cBhvr>
                                      <p:to>
                                        <p:strVal val="visible"/>
                                      </p:to>
                                    </p:set>
                                    <p:animEffect transition="in" filter="fade">
                                      <p:cBhvr>
                                        <p:cTn id="187" dur="1000"/>
                                        <p:tgtEl>
                                          <p:spTgt spid="356"/>
                                        </p:tgtEl>
                                      </p:cBhvr>
                                    </p:animEffect>
                                    <p:anim calcmode="lin" valueType="num">
                                      <p:cBhvr>
                                        <p:cTn id="188" dur="1000" fill="hold"/>
                                        <p:tgtEl>
                                          <p:spTgt spid="356"/>
                                        </p:tgtEl>
                                        <p:attrNameLst>
                                          <p:attrName>ppt_x</p:attrName>
                                        </p:attrNameLst>
                                      </p:cBhvr>
                                      <p:tavLst>
                                        <p:tav tm="0">
                                          <p:val>
                                            <p:strVal val="#ppt_x"/>
                                          </p:val>
                                        </p:tav>
                                        <p:tav tm="100000">
                                          <p:val>
                                            <p:strVal val="#ppt_x"/>
                                          </p:val>
                                        </p:tav>
                                      </p:tavLst>
                                    </p:anim>
                                    <p:anim calcmode="lin" valueType="num">
                                      <p:cBhvr>
                                        <p:cTn id="189" dur="1000" fill="hold"/>
                                        <p:tgtEl>
                                          <p:spTgt spid="356"/>
                                        </p:tgtEl>
                                        <p:attrNameLst>
                                          <p:attrName>ppt_y</p:attrName>
                                        </p:attrNameLst>
                                      </p:cBhvr>
                                      <p:tavLst>
                                        <p:tav tm="0">
                                          <p:val>
                                            <p:strVal val="#ppt_y+.1"/>
                                          </p:val>
                                        </p:tav>
                                        <p:tav tm="100000">
                                          <p:val>
                                            <p:strVal val="#ppt_y"/>
                                          </p:val>
                                        </p:tav>
                                      </p:tavLst>
                                    </p:anim>
                                  </p:childTnLst>
                                </p:cTn>
                              </p:par>
                              <p:par>
                                <p:cTn id="190" presetID="42" presetClass="entr" presetSubtype="0" fill="hold" grpId="0" nodeType="withEffect">
                                  <p:stCondLst>
                                    <p:cond delay="0"/>
                                  </p:stCondLst>
                                  <p:childTnLst>
                                    <p:set>
                                      <p:cBhvr>
                                        <p:cTn id="191" dur="1" fill="hold">
                                          <p:stCondLst>
                                            <p:cond delay="0"/>
                                          </p:stCondLst>
                                        </p:cTn>
                                        <p:tgtEl>
                                          <p:spTgt spid="355"/>
                                        </p:tgtEl>
                                        <p:attrNameLst>
                                          <p:attrName>style.visibility</p:attrName>
                                        </p:attrNameLst>
                                      </p:cBhvr>
                                      <p:to>
                                        <p:strVal val="visible"/>
                                      </p:to>
                                    </p:set>
                                    <p:animEffect transition="in" filter="fade">
                                      <p:cBhvr>
                                        <p:cTn id="192" dur="1000"/>
                                        <p:tgtEl>
                                          <p:spTgt spid="355"/>
                                        </p:tgtEl>
                                      </p:cBhvr>
                                    </p:animEffect>
                                    <p:anim calcmode="lin" valueType="num">
                                      <p:cBhvr>
                                        <p:cTn id="193" dur="1000" fill="hold"/>
                                        <p:tgtEl>
                                          <p:spTgt spid="355"/>
                                        </p:tgtEl>
                                        <p:attrNameLst>
                                          <p:attrName>ppt_x</p:attrName>
                                        </p:attrNameLst>
                                      </p:cBhvr>
                                      <p:tavLst>
                                        <p:tav tm="0">
                                          <p:val>
                                            <p:strVal val="#ppt_x"/>
                                          </p:val>
                                        </p:tav>
                                        <p:tav tm="100000">
                                          <p:val>
                                            <p:strVal val="#ppt_x"/>
                                          </p:val>
                                        </p:tav>
                                      </p:tavLst>
                                    </p:anim>
                                    <p:anim calcmode="lin" valueType="num">
                                      <p:cBhvr>
                                        <p:cTn id="194" dur="1000" fill="hold"/>
                                        <p:tgtEl>
                                          <p:spTgt spid="355"/>
                                        </p:tgtEl>
                                        <p:attrNameLst>
                                          <p:attrName>ppt_y</p:attrName>
                                        </p:attrNameLst>
                                      </p:cBhvr>
                                      <p:tavLst>
                                        <p:tav tm="0">
                                          <p:val>
                                            <p:strVal val="#ppt_y+.1"/>
                                          </p:val>
                                        </p:tav>
                                        <p:tav tm="100000">
                                          <p:val>
                                            <p:strVal val="#ppt_y"/>
                                          </p:val>
                                        </p:tav>
                                      </p:tavLst>
                                    </p:anim>
                                  </p:childTnLst>
                                </p:cTn>
                              </p:par>
                              <p:par>
                                <p:cTn id="195" presetID="42" presetClass="entr" presetSubtype="0" fill="hold" nodeType="withEffect">
                                  <p:stCondLst>
                                    <p:cond delay="0"/>
                                  </p:stCondLst>
                                  <p:childTnLst>
                                    <p:set>
                                      <p:cBhvr>
                                        <p:cTn id="196" dur="1" fill="hold">
                                          <p:stCondLst>
                                            <p:cond delay="0"/>
                                          </p:stCondLst>
                                        </p:cTn>
                                        <p:tgtEl>
                                          <p:spTgt spid="371"/>
                                        </p:tgtEl>
                                        <p:attrNameLst>
                                          <p:attrName>style.visibility</p:attrName>
                                        </p:attrNameLst>
                                      </p:cBhvr>
                                      <p:to>
                                        <p:strVal val="visible"/>
                                      </p:to>
                                    </p:set>
                                    <p:animEffect transition="in" filter="fade">
                                      <p:cBhvr>
                                        <p:cTn id="197" dur="1000"/>
                                        <p:tgtEl>
                                          <p:spTgt spid="371"/>
                                        </p:tgtEl>
                                      </p:cBhvr>
                                    </p:animEffect>
                                    <p:anim calcmode="lin" valueType="num">
                                      <p:cBhvr>
                                        <p:cTn id="198" dur="1000" fill="hold"/>
                                        <p:tgtEl>
                                          <p:spTgt spid="371"/>
                                        </p:tgtEl>
                                        <p:attrNameLst>
                                          <p:attrName>ppt_x</p:attrName>
                                        </p:attrNameLst>
                                      </p:cBhvr>
                                      <p:tavLst>
                                        <p:tav tm="0">
                                          <p:val>
                                            <p:strVal val="#ppt_x"/>
                                          </p:val>
                                        </p:tav>
                                        <p:tav tm="100000">
                                          <p:val>
                                            <p:strVal val="#ppt_x"/>
                                          </p:val>
                                        </p:tav>
                                      </p:tavLst>
                                    </p:anim>
                                    <p:anim calcmode="lin" valueType="num">
                                      <p:cBhvr>
                                        <p:cTn id="199" dur="1000" fill="hold"/>
                                        <p:tgtEl>
                                          <p:spTgt spid="371"/>
                                        </p:tgtEl>
                                        <p:attrNameLst>
                                          <p:attrName>ppt_y</p:attrName>
                                        </p:attrNameLst>
                                      </p:cBhvr>
                                      <p:tavLst>
                                        <p:tav tm="0">
                                          <p:val>
                                            <p:strVal val="#ppt_y+.1"/>
                                          </p:val>
                                        </p:tav>
                                        <p:tav tm="100000">
                                          <p:val>
                                            <p:strVal val="#ppt_y"/>
                                          </p:val>
                                        </p:tav>
                                      </p:tavLst>
                                    </p:anim>
                                  </p:childTnLst>
                                </p:cTn>
                              </p:par>
                            </p:childTnLst>
                          </p:cTn>
                        </p:par>
                      </p:childTnLst>
                    </p:cTn>
                  </p:par>
                  <p:par>
                    <p:cTn id="200" fill="hold">
                      <p:stCondLst>
                        <p:cond delay="indefinite"/>
                      </p:stCondLst>
                      <p:childTnLst>
                        <p:par>
                          <p:cTn id="201" fill="hold">
                            <p:stCondLst>
                              <p:cond delay="0"/>
                            </p:stCondLst>
                            <p:childTnLst>
                              <p:par>
                                <p:cTn id="202" presetID="42" presetClass="entr" presetSubtype="0" fill="hold" grpId="0" nodeType="clickEffect">
                                  <p:stCondLst>
                                    <p:cond delay="0"/>
                                  </p:stCondLst>
                                  <p:childTnLst>
                                    <p:set>
                                      <p:cBhvr>
                                        <p:cTn id="203" dur="1" fill="hold">
                                          <p:stCondLst>
                                            <p:cond delay="0"/>
                                          </p:stCondLst>
                                        </p:cTn>
                                        <p:tgtEl>
                                          <p:spTgt spid="369"/>
                                        </p:tgtEl>
                                        <p:attrNameLst>
                                          <p:attrName>style.visibility</p:attrName>
                                        </p:attrNameLst>
                                      </p:cBhvr>
                                      <p:to>
                                        <p:strVal val="visible"/>
                                      </p:to>
                                    </p:set>
                                    <p:animEffect transition="in" filter="fade">
                                      <p:cBhvr>
                                        <p:cTn id="204" dur="1000"/>
                                        <p:tgtEl>
                                          <p:spTgt spid="369"/>
                                        </p:tgtEl>
                                      </p:cBhvr>
                                    </p:animEffect>
                                    <p:anim calcmode="lin" valueType="num">
                                      <p:cBhvr>
                                        <p:cTn id="205" dur="1000" fill="hold"/>
                                        <p:tgtEl>
                                          <p:spTgt spid="369"/>
                                        </p:tgtEl>
                                        <p:attrNameLst>
                                          <p:attrName>ppt_x</p:attrName>
                                        </p:attrNameLst>
                                      </p:cBhvr>
                                      <p:tavLst>
                                        <p:tav tm="0">
                                          <p:val>
                                            <p:strVal val="#ppt_x"/>
                                          </p:val>
                                        </p:tav>
                                        <p:tav tm="100000">
                                          <p:val>
                                            <p:strVal val="#ppt_x"/>
                                          </p:val>
                                        </p:tav>
                                      </p:tavLst>
                                    </p:anim>
                                    <p:anim calcmode="lin" valueType="num">
                                      <p:cBhvr>
                                        <p:cTn id="206" dur="1000" fill="hold"/>
                                        <p:tgtEl>
                                          <p:spTgt spid="369"/>
                                        </p:tgtEl>
                                        <p:attrNameLst>
                                          <p:attrName>ppt_y</p:attrName>
                                        </p:attrNameLst>
                                      </p:cBhvr>
                                      <p:tavLst>
                                        <p:tav tm="0">
                                          <p:val>
                                            <p:strVal val="#ppt_y+.1"/>
                                          </p:val>
                                        </p:tav>
                                        <p:tav tm="100000">
                                          <p:val>
                                            <p:strVal val="#ppt_y"/>
                                          </p:val>
                                        </p:tav>
                                      </p:tavLst>
                                    </p:anim>
                                  </p:childTnLst>
                                </p:cTn>
                              </p:par>
                            </p:childTnLst>
                          </p:cTn>
                        </p:par>
                        <p:par>
                          <p:cTn id="207" fill="hold">
                            <p:stCondLst>
                              <p:cond delay="1000"/>
                            </p:stCondLst>
                            <p:childTnLst>
                              <p:par>
                                <p:cTn id="208" presetID="42" presetClass="entr" presetSubtype="0" fill="hold" nodeType="afterEffect">
                                  <p:stCondLst>
                                    <p:cond delay="0"/>
                                  </p:stCondLst>
                                  <p:childTnLst>
                                    <p:set>
                                      <p:cBhvr>
                                        <p:cTn id="209" dur="1" fill="hold">
                                          <p:stCondLst>
                                            <p:cond delay="0"/>
                                          </p:stCondLst>
                                        </p:cTn>
                                        <p:tgtEl>
                                          <p:spTgt spid="384"/>
                                        </p:tgtEl>
                                        <p:attrNameLst>
                                          <p:attrName>style.visibility</p:attrName>
                                        </p:attrNameLst>
                                      </p:cBhvr>
                                      <p:to>
                                        <p:strVal val="visible"/>
                                      </p:to>
                                    </p:set>
                                    <p:animEffect transition="in" filter="fade">
                                      <p:cBhvr>
                                        <p:cTn id="210" dur="1000"/>
                                        <p:tgtEl>
                                          <p:spTgt spid="384"/>
                                        </p:tgtEl>
                                      </p:cBhvr>
                                    </p:animEffect>
                                    <p:anim calcmode="lin" valueType="num">
                                      <p:cBhvr>
                                        <p:cTn id="211" dur="1000" fill="hold"/>
                                        <p:tgtEl>
                                          <p:spTgt spid="384"/>
                                        </p:tgtEl>
                                        <p:attrNameLst>
                                          <p:attrName>ppt_x</p:attrName>
                                        </p:attrNameLst>
                                      </p:cBhvr>
                                      <p:tavLst>
                                        <p:tav tm="0">
                                          <p:val>
                                            <p:strVal val="#ppt_x"/>
                                          </p:val>
                                        </p:tav>
                                        <p:tav tm="100000">
                                          <p:val>
                                            <p:strVal val="#ppt_x"/>
                                          </p:val>
                                        </p:tav>
                                      </p:tavLst>
                                    </p:anim>
                                    <p:anim calcmode="lin" valueType="num">
                                      <p:cBhvr>
                                        <p:cTn id="212" dur="1000" fill="hold"/>
                                        <p:tgtEl>
                                          <p:spTgt spid="384"/>
                                        </p:tgtEl>
                                        <p:attrNameLst>
                                          <p:attrName>ppt_y</p:attrName>
                                        </p:attrNameLst>
                                      </p:cBhvr>
                                      <p:tavLst>
                                        <p:tav tm="0">
                                          <p:val>
                                            <p:strVal val="#ppt_y+.1"/>
                                          </p:val>
                                        </p:tav>
                                        <p:tav tm="100000">
                                          <p:val>
                                            <p:strVal val="#ppt_y"/>
                                          </p:val>
                                        </p:tav>
                                      </p:tavLst>
                                    </p:anim>
                                  </p:childTnLst>
                                </p:cTn>
                              </p:par>
                            </p:childTnLst>
                          </p:cTn>
                        </p:par>
                      </p:childTnLst>
                    </p:cTn>
                  </p:par>
                  <p:par>
                    <p:cTn id="213" fill="hold">
                      <p:stCondLst>
                        <p:cond delay="indefinite"/>
                      </p:stCondLst>
                      <p:childTnLst>
                        <p:par>
                          <p:cTn id="214" fill="hold">
                            <p:stCondLst>
                              <p:cond delay="0"/>
                            </p:stCondLst>
                            <p:childTnLst>
                              <p:par>
                                <p:cTn id="215" presetID="42" presetClass="entr" presetSubtype="0" fill="hold" grpId="0" nodeType="clickEffect">
                                  <p:stCondLst>
                                    <p:cond delay="0"/>
                                  </p:stCondLst>
                                  <p:childTnLst>
                                    <p:set>
                                      <p:cBhvr>
                                        <p:cTn id="216" dur="1" fill="hold">
                                          <p:stCondLst>
                                            <p:cond delay="0"/>
                                          </p:stCondLst>
                                        </p:cTn>
                                        <p:tgtEl>
                                          <p:spTgt spid="386"/>
                                        </p:tgtEl>
                                        <p:attrNameLst>
                                          <p:attrName>style.visibility</p:attrName>
                                        </p:attrNameLst>
                                      </p:cBhvr>
                                      <p:to>
                                        <p:strVal val="visible"/>
                                      </p:to>
                                    </p:set>
                                    <p:animEffect transition="in" filter="fade">
                                      <p:cBhvr>
                                        <p:cTn id="217" dur="1000"/>
                                        <p:tgtEl>
                                          <p:spTgt spid="386"/>
                                        </p:tgtEl>
                                      </p:cBhvr>
                                    </p:animEffect>
                                    <p:anim calcmode="lin" valueType="num">
                                      <p:cBhvr>
                                        <p:cTn id="218" dur="1000" fill="hold"/>
                                        <p:tgtEl>
                                          <p:spTgt spid="386"/>
                                        </p:tgtEl>
                                        <p:attrNameLst>
                                          <p:attrName>ppt_x</p:attrName>
                                        </p:attrNameLst>
                                      </p:cBhvr>
                                      <p:tavLst>
                                        <p:tav tm="0">
                                          <p:val>
                                            <p:strVal val="#ppt_x"/>
                                          </p:val>
                                        </p:tav>
                                        <p:tav tm="100000">
                                          <p:val>
                                            <p:strVal val="#ppt_x"/>
                                          </p:val>
                                        </p:tav>
                                      </p:tavLst>
                                    </p:anim>
                                    <p:anim calcmode="lin" valueType="num">
                                      <p:cBhvr>
                                        <p:cTn id="219" dur="1000" fill="hold"/>
                                        <p:tgtEl>
                                          <p:spTgt spid="386"/>
                                        </p:tgtEl>
                                        <p:attrNameLst>
                                          <p:attrName>ppt_y</p:attrName>
                                        </p:attrNameLst>
                                      </p:cBhvr>
                                      <p:tavLst>
                                        <p:tav tm="0">
                                          <p:val>
                                            <p:strVal val="#ppt_y+.1"/>
                                          </p:val>
                                        </p:tav>
                                        <p:tav tm="100000">
                                          <p:val>
                                            <p:strVal val="#ppt_y"/>
                                          </p:val>
                                        </p:tav>
                                      </p:tavLst>
                                    </p:anim>
                                  </p:childTnLst>
                                </p:cTn>
                              </p:par>
                            </p:childTnLst>
                          </p:cTn>
                        </p:par>
                        <p:par>
                          <p:cTn id="220" fill="hold">
                            <p:stCondLst>
                              <p:cond delay="1000"/>
                            </p:stCondLst>
                            <p:childTnLst>
                              <p:par>
                                <p:cTn id="221" presetID="42" presetClass="entr" presetSubtype="0" fill="hold" grpId="0" nodeType="afterEffect">
                                  <p:stCondLst>
                                    <p:cond delay="0"/>
                                  </p:stCondLst>
                                  <p:childTnLst>
                                    <p:set>
                                      <p:cBhvr>
                                        <p:cTn id="222" dur="1" fill="hold">
                                          <p:stCondLst>
                                            <p:cond delay="0"/>
                                          </p:stCondLst>
                                        </p:cTn>
                                        <p:tgtEl>
                                          <p:spTgt spid="389"/>
                                        </p:tgtEl>
                                        <p:attrNameLst>
                                          <p:attrName>style.visibility</p:attrName>
                                        </p:attrNameLst>
                                      </p:cBhvr>
                                      <p:to>
                                        <p:strVal val="visible"/>
                                      </p:to>
                                    </p:set>
                                    <p:animEffect transition="in" filter="fade">
                                      <p:cBhvr>
                                        <p:cTn id="223" dur="1000"/>
                                        <p:tgtEl>
                                          <p:spTgt spid="389"/>
                                        </p:tgtEl>
                                      </p:cBhvr>
                                    </p:animEffect>
                                    <p:anim calcmode="lin" valueType="num">
                                      <p:cBhvr>
                                        <p:cTn id="224" dur="1000" fill="hold"/>
                                        <p:tgtEl>
                                          <p:spTgt spid="389"/>
                                        </p:tgtEl>
                                        <p:attrNameLst>
                                          <p:attrName>ppt_x</p:attrName>
                                        </p:attrNameLst>
                                      </p:cBhvr>
                                      <p:tavLst>
                                        <p:tav tm="0">
                                          <p:val>
                                            <p:strVal val="#ppt_x"/>
                                          </p:val>
                                        </p:tav>
                                        <p:tav tm="100000">
                                          <p:val>
                                            <p:strVal val="#ppt_x"/>
                                          </p:val>
                                        </p:tav>
                                      </p:tavLst>
                                    </p:anim>
                                    <p:anim calcmode="lin" valueType="num">
                                      <p:cBhvr>
                                        <p:cTn id="225" dur="1000" fill="hold"/>
                                        <p:tgtEl>
                                          <p:spTgt spid="38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2" grpId="0" animBg="1"/>
      <p:bldP spid="352" grpId="1" animBg="1"/>
      <p:bldP spid="357" grpId="0"/>
      <p:bldP spid="357" grpId="1"/>
      <p:bldP spid="358" grpId="0"/>
      <p:bldP spid="358" grpId="1"/>
      <p:bldP spid="368" grpId="0"/>
      <p:bldP spid="368" grpId="1"/>
      <p:bldP spid="385" grpId="0" animBg="1"/>
      <p:bldP spid="385" grpId="1" animBg="1"/>
      <p:bldP spid="44" grpId="0"/>
      <p:bldP spid="44" grpId="1"/>
      <p:bldP spid="349" grpId="0" animBg="1"/>
      <p:bldP spid="349" grpId="1" animBg="1"/>
      <p:bldP spid="360" grpId="0"/>
      <p:bldP spid="360" grpId="1"/>
      <p:bldP spid="361" grpId="0"/>
      <p:bldP spid="361" grpId="1"/>
      <p:bldP spid="370" grpId="0"/>
      <p:bldP spid="370" grpId="1"/>
      <p:bldP spid="387" grpId="0" animBg="1"/>
      <p:bldP spid="387" grpId="1" animBg="1"/>
      <p:bldP spid="388" grpId="0"/>
      <p:bldP spid="388" grpId="1"/>
      <p:bldP spid="353" grpId="0" animBg="1"/>
      <p:bldP spid="354" grpId="0"/>
      <p:bldP spid="355" grpId="0"/>
      <p:bldP spid="369" grpId="0"/>
      <p:bldP spid="386" grpId="0" animBg="1"/>
      <p:bldP spid="389" grpId="0"/>
    </p:bldLst>
  </p:timing>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3214</TotalTime>
  <Words>1974</Words>
  <Application>Microsoft Office PowerPoint</Application>
  <PresentationFormat>全屏显示(16:9)</PresentationFormat>
  <Paragraphs>185</Paragraphs>
  <Slides>7</Slides>
  <Notes>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7</vt:i4>
      </vt:variant>
    </vt:vector>
  </HeadingPairs>
  <TitlesOfParts>
    <vt:vector size="18" baseType="lpstr">
      <vt:lpstr>Open Sans</vt:lpstr>
      <vt:lpstr>Aharoni</vt:lpstr>
      <vt:lpstr>PT Sans Narrow</vt:lpstr>
      <vt:lpstr>Georgia</vt:lpstr>
      <vt:lpstr>Arabic Typesetting</vt:lpstr>
      <vt:lpstr>Calibri</vt:lpstr>
      <vt:lpstr>Corbel</vt:lpstr>
      <vt:lpstr>Comic Sans MS</vt:lpstr>
      <vt:lpstr>Arial</vt:lpstr>
      <vt:lpstr>Merriweather</vt:lpstr>
      <vt:lpstr>Tropic</vt:lpstr>
      <vt:lpstr> T5 Transformer An Advanced Summarization Tool </vt:lpstr>
      <vt:lpstr>How Much Information Can You Handle? </vt:lpstr>
      <vt:lpstr>T5 Summarizes Various Information for Human</vt:lpstr>
      <vt:lpstr>T5 Transformer Serves Multi-functionally</vt:lpstr>
      <vt:lpstr>T5 Transformer Is More Accurate and More Efficient   </vt:lpstr>
      <vt:lpstr>T5 Transformer Is More Accurate and More Efficient   </vt:lpstr>
      <vt:lpstr>Real-life Scenario Application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T5-Transformer and Newspaper facilitate exclusive summary in various business scenarios </dc:title>
  <cp:lastModifiedBy>唐 小雯</cp:lastModifiedBy>
  <cp:revision>51</cp:revision>
  <dcterms:modified xsi:type="dcterms:W3CDTF">2020-12-14T07:52:37Z</dcterms:modified>
</cp:coreProperties>
</file>